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5143500" type="screen16x9"/>
  <p:notesSz cx="6858000" cy="9144000"/>
  <p:embeddedFontLs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Nunito" panose="020B0604020202020204" charset="0"/>
      <p:regular r:id="rId49"/>
      <p:bold r:id="rId50"/>
      <p:italic r:id="rId51"/>
      <p:boldItalic r:id="rId52"/>
    </p:embeddedFont>
    <p:embeddedFont>
      <p:font typeface="Roboto Medium" panose="020B0604020202020204" charset="0"/>
      <p:regular r:id="rId53"/>
      <p:bold r:id="rId54"/>
      <p:italic r:id="rId55"/>
      <p:boldItalic r:id="rId56"/>
    </p:embeddedFont>
    <p:embeddedFont>
      <p:font typeface="Roboto Thin" panose="020B0604020202020204" charset="0"/>
      <p:regular r:id="rId57"/>
      <p:bold r:id="rId58"/>
      <p:italic r:id="rId59"/>
      <p:boldItalic r:id="rId60"/>
    </p:embeddedFont>
    <p:embeddedFont>
      <p:font typeface="Maven Pro" panose="020B0604020202020204" charset="0"/>
      <p:regular r:id="rId61"/>
      <p:bold r:id="rId62"/>
    </p:embeddedFont>
    <p:embeddedFont>
      <p:font typeface="Consolas" panose="020B0609020204030204" pitchFamily="49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jDDrhGBTjTb9CEQs5WVH0gV6pp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1ED351-1ECA-4BE2-B170-157B9C33E60D}">
  <a:tblStyle styleId="{341ED351-1ECA-4BE2-B170-157B9C33E60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5" Type="http://schemas.openxmlformats.org/officeDocument/2006/relationships/slide" Target="slides/slide3.xml"/><Relationship Id="rId61" Type="http://schemas.openxmlformats.org/officeDocument/2006/relationships/font" Target="fonts/font1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6.fntdata"/><Relationship Id="rId5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61efbbe62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g61efbbe62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61efbbe62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" name="Google Shape;623;g61efbbe62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61efbbe62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g61efbbe62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61efbbe62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g61efbbe62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1efbbe62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g61efbbe62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61efbbe62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g61efbbe62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61efbbe62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g61efbbe62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61efbbe6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g61efbbe6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61b8e0ef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g61b8e0ef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61efbbe62a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g61efbbe62a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6" name="Google Shape;7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1efbbe62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g61efbbe62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61efbbe62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g61efbbe62a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61b8e0ef1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g61b8e0ef1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61e5caa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61e5caad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61e5caad7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61e5caad7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61efbbe6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g61efbbe62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61e5caad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61e5caad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61e5caad7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61e5caad7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61efbbe62a_1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g61efbbe62a_1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61efbbe62a_1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g61efbbe62a_1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61efbbe62a_1_1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g61efbbe62a_1_1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1e5caad7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1e5caad7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61e5caad7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61e5caad7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61efbbe62a_1_2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9" name="Google Shape;919;g61efbbe62a_1_2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61efbbe62a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5" name="Google Shape;925;g61efbbe62a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199a3a2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199a3a2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61efbbe62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g61efbbe62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61b8e0ef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61b8e0ef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1efbbe62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g61efbbe62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61efbbe62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g61efbbe62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61efbbe62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g61efbbe62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61efbbe62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g61efbbe62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61efbbe62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g61efbbe62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10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10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10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10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10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0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0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10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10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0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0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0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10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0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0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0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0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10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p1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10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10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0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0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10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10"/>
            <p:cNvGrpSpPr/>
            <p:nvPr/>
          </p:nvGrpSpPr>
          <p:grpSpPr>
            <a:xfrm>
              <a:off x="7952721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10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0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1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0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0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9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9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9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9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19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1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19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9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9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1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9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9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19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9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19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9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9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9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19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9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1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9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19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9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9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9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9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19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9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19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19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9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9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9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9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9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9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9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9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9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19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9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9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19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9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9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9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1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9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9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9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19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9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9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9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1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9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Google Shape;254;p19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9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9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1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9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9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9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19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g61efbbe62a_1_603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279" name="Google Shape;279;g61efbbe62a_1_603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280" name="Google Shape;280;g61efbbe62a_1_603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g61efbbe62a_1_60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g61efbbe62a_1_603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283" name="Google Shape;283;g61efbbe62a_1_603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g61efbbe62a_1_603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g61efbbe62a_1_603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6" name="Google Shape;286;g61efbbe62a_1_603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87" name="Google Shape;287;g61efbbe62a_1_603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g61efbbe62a_1_603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g61efbbe62a_1_603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g61efbbe62a_1_603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g61efbbe62a_1_60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92" name="Google Shape;292;g61efbbe62a_1_603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g61efbbe62a_1_603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g61efbbe62a_1_603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g61efbbe62a_1_603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g61efbbe62a_1_603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7" name="Google Shape;297;g61efbbe62a_1_603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298" name="Google Shape;298;g61efbbe62a_1_603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8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61efbbe62a_1_603"/>
            <p:cNvSpPr/>
            <p:nvPr/>
          </p:nvSpPr>
          <p:spPr>
            <a:xfrm rot="-9830444">
              <a:off x="6469759" y="3480727"/>
              <a:ext cx="320148" cy="320148"/>
            </a:xfrm>
            <a:prstGeom prst="ellipse">
              <a:avLst/>
            </a:prstGeom>
            <a:solidFill>
              <a:schemeClr val="lt1">
                <a:alpha val="8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0" name="Google Shape;300;g61efbbe62a_1_603"/>
            <p:cNvGrpSpPr/>
            <p:nvPr/>
          </p:nvGrpSpPr>
          <p:grpSpPr>
            <a:xfrm>
              <a:off x="7647815" y="2704283"/>
              <a:ext cx="635219" cy="635219"/>
              <a:chOff x="6725724" y="2701260"/>
              <a:chExt cx="1208101" cy="1208100"/>
            </a:xfrm>
          </p:grpSpPr>
          <p:sp>
            <p:nvSpPr>
              <p:cNvPr id="301" name="Google Shape;301;g61efbbe62a_1_60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g61efbbe62a_1_603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g61efbbe62a_1_603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" name="Google Shape;304;g61efbbe62a_1_603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8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5" name="Google Shape;305;g61efbbe62a_1_603"/>
            <p:cNvGrpSpPr/>
            <p:nvPr/>
          </p:nvGrpSpPr>
          <p:grpSpPr>
            <a:xfrm>
              <a:off x="7952720" y="179238"/>
              <a:ext cx="873165" cy="873002"/>
              <a:chOff x="7754428" y="208725"/>
              <a:chExt cx="541800" cy="541800"/>
            </a:xfrm>
          </p:grpSpPr>
          <p:sp>
            <p:nvSpPr>
              <p:cNvPr id="306" name="Google Shape;306;g61efbbe62a_1_60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g61efbbe62a_1_60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" name="Google Shape;308;g61efbbe62a_1_603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8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61efbbe62a_1_603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8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61efbbe62a_1_603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8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61efbbe62a_1_60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61efbbe62a_1_603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8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61efbbe62a_1_603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8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g61efbbe62a_1_60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g61efbbe62a_1_60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g61efbbe62a_1_60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g61efbbe62a_1_643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319" name="Google Shape;319;g61efbbe62a_1_64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320" name="Google Shape;320;g61efbbe62a_1_64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g61efbbe62a_1_64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g61efbbe62a_1_64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323" name="Google Shape;323;g61efbbe62a_1_64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g61efbbe62a_1_64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g61efbbe62a_1_64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" name="Google Shape;326;g61efbbe62a_1_64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327" name="Google Shape;327;g61efbbe62a_1_64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g61efbbe62a_1_64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g61efbbe62a_1_64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g61efbbe62a_1_64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1" name="Google Shape;331;g61efbbe62a_1_643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332" name="Google Shape;332;g61efbbe62a_1_64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33" name="Google Shape;333;g61efbbe62a_1_64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g61efbbe62a_1_64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g61efbbe62a_1_64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36" name="Google Shape;336;g61efbbe62a_1_64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g61efbbe62a_1_64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g61efbbe62a_1_64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g61efbbe62a_1_64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340" name="Google Shape;340;g61efbbe62a_1_64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g61efbbe62a_1_64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g61efbbe62a_1_64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g61efbbe62a_1_64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g61efbbe62a_1_64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345" name="Google Shape;345;g61efbbe62a_1_64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g61efbbe62a_1_64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g61efbbe62a_1_64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g61efbbe62a_1_64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g61efbbe62a_1_64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0" name="Google Shape;350;g61efbbe62a_1_64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g61efbbe62a_1_64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g61efbbe62a_1_67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54" name="Google Shape;354;g61efbbe62a_1_67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61efbbe62a_1_67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g61efbbe62a_1_67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g61efbbe62a_1_67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58" name="Google Shape;358;g61efbbe62a_1_67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g61efbbe62a_1_6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61" name="Google Shape;361;g61efbbe62a_1_68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61efbbe62a_1_68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g61efbbe62a_1_68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g61efbbe62a_1_68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g61efbbe62a_1_68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g61efbbe62a_1_68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g61efbbe62a_1_69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69" name="Google Shape;369;g61efbbe62a_1_6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61efbbe62a_1_69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g61efbbe62a_1_69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g61efbbe62a_1_69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g61efbbe62a_1_69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75" name="Google Shape;375;g61efbbe62a_1_69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61efbbe62a_1_69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g61efbbe62a_1_69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g61efbbe62a_1_699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79" name="Google Shape;379;g61efbbe62a_1_69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g61efbbe62a_1_706"/>
          <p:cNvGrpSpPr/>
          <p:nvPr/>
        </p:nvGrpSpPr>
        <p:grpSpPr>
          <a:xfrm>
            <a:off x="6866714" y="1359"/>
            <a:ext cx="2267521" cy="2601638"/>
            <a:chOff x="6790514" y="1359"/>
            <a:chExt cx="2267521" cy="2601638"/>
          </a:xfrm>
        </p:grpSpPr>
        <p:grpSp>
          <p:nvGrpSpPr>
            <p:cNvPr id="382" name="Google Shape;382;g61efbbe62a_1_706"/>
            <p:cNvGrpSpPr/>
            <p:nvPr/>
          </p:nvGrpSpPr>
          <p:grpSpPr>
            <a:xfrm>
              <a:off x="7067535" y="1359"/>
              <a:ext cx="1990500" cy="1990200"/>
              <a:chOff x="7067535" y="1359"/>
              <a:chExt cx="1990500" cy="1990200"/>
            </a:xfrm>
          </p:grpSpPr>
          <p:sp>
            <p:nvSpPr>
              <p:cNvPr id="383" name="Google Shape;383;g61efbbe62a_1_70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g61efbbe62a_1_70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g61efbbe62a_1_706"/>
              <p:cNvSpPr/>
              <p:nvPr/>
            </p:nvSpPr>
            <p:spPr>
              <a:xfrm rot="-8649154">
                <a:off x="7349962" y="283757"/>
                <a:ext cx="1425647" cy="1425404"/>
              </a:xfrm>
              <a:prstGeom prst="ellipse">
                <a:avLst/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g61efbbe62a_1_706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387" name="Google Shape;387;g61efbbe62a_1_706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g61efbbe62a_1_70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g61efbbe62a_1_70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" name="Google Shape;390;g61efbbe62a_1_706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391" name="Google Shape;391;g61efbbe62a_1_70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g61efbbe62a_1_70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3" name="Google Shape;393;g61efbbe62a_1_706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g61efbbe62a_1_70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g61efbbe62a_1_72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97" name="Google Shape;397;g61efbbe62a_1_72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61efbbe62a_1_72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g61efbbe62a_1_7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g61efbbe62a_1_721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" name="Google Shape;401;g61efbbe62a_1_721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g61efbbe62a_1_72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1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51" name="Google Shape;51;p1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11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1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11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11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1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1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11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11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1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1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" name="Google Shape;63;p11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64" name="Google Shape;64;p11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11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1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11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11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1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1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1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11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1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1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1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" name="Google Shape;76;p11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11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1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1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1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g61efbbe62a_1_729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405" name="Google Shape;405;g61efbbe62a_1_7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61efbbe62a_1_72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g61efbbe62a_1_72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408" name="Google Shape;408;g61efbbe62a_1_72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g61efbbe62a_1_735"/>
          <p:cNvGrpSpPr/>
          <p:nvPr/>
        </p:nvGrpSpPr>
        <p:grpSpPr>
          <a:xfrm>
            <a:off x="49" y="4099200"/>
            <a:ext cx="9144040" cy="1044300"/>
            <a:chOff x="49" y="4099200"/>
            <a:chExt cx="9144040" cy="1044300"/>
          </a:xfrm>
        </p:grpSpPr>
        <p:grpSp>
          <p:nvGrpSpPr>
            <p:cNvPr id="411" name="Google Shape;411;g61efbbe62a_1_735"/>
            <p:cNvGrpSpPr/>
            <p:nvPr/>
          </p:nvGrpSpPr>
          <p:grpSpPr>
            <a:xfrm>
              <a:off x="49" y="4309200"/>
              <a:ext cx="231622" cy="834300"/>
              <a:chOff x="2688737" y="4301380"/>
              <a:chExt cx="231900" cy="834300"/>
            </a:xfrm>
          </p:grpSpPr>
          <p:sp>
            <p:nvSpPr>
              <p:cNvPr id="412" name="Google Shape;412;g61efbbe62a_1_73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g61efbbe62a_1_73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g61efbbe62a_1_73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g61efbbe62a_1_73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6" name="Google Shape;416;g61efbbe62a_1_735"/>
            <p:cNvGrpSpPr/>
            <p:nvPr/>
          </p:nvGrpSpPr>
          <p:grpSpPr>
            <a:xfrm>
              <a:off x="371403" y="4099200"/>
              <a:ext cx="231622" cy="1044300"/>
              <a:chOff x="2688737" y="4091380"/>
              <a:chExt cx="231900" cy="1044300"/>
            </a:xfrm>
          </p:grpSpPr>
          <p:sp>
            <p:nvSpPr>
              <p:cNvPr id="417" name="Google Shape;417;g61efbbe62a_1_73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g61efbbe62a_1_73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g61efbbe62a_1_73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g61efbbe62a_1_735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g61efbbe62a_1_73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g61efbbe62a_1_735"/>
            <p:cNvGrpSpPr/>
            <p:nvPr/>
          </p:nvGrpSpPr>
          <p:grpSpPr>
            <a:xfrm>
              <a:off x="742758" y="4309200"/>
              <a:ext cx="231622" cy="834300"/>
              <a:chOff x="2688737" y="4301380"/>
              <a:chExt cx="231900" cy="834300"/>
            </a:xfrm>
          </p:grpSpPr>
          <p:sp>
            <p:nvSpPr>
              <p:cNvPr id="423" name="Google Shape;423;g61efbbe62a_1_73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g61efbbe62a_1_73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g61efbbe62a_1_73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g61efbbe62a_1_73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" name="Google Shape;427;g61efbbe62a_1_735"/>
            <p:cNvGrpSpPr/>
            <p:nvPr/>
          </p:nvGrpSpPr>
          <p:grpSpPr>
            <a:xfrm>
              <a:off x="1114112" y="4518900"/>
              <a:ext cx="231622" cy="624600"/>
              <a:chOff x="2688737" y="4511080"/>
              <a:chExt cx="231900" cy="624600"/>
            </a:xfrm>
          </p:grpSpPr>
          <p:sp>
            <p:nvSpPr>
              <p:cNvPr id="428" name="Google Shape;428;g61efbbe62a_1_73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g61efbbe62a_1_73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g61efbbe62a_1_73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g61efbbe62a_1_735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432" name="Google Shape;432;g61efbbe62a_1_735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g61efbbe62a_1_73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g61efbbe62a_1_735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g61efbbe62a_1_735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g61efbbe62a_1_735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g61efbbe62a_1_735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438" name="Google Shape;438;g61efbbe62a_1_735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g61efbbe62a_1_735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g61efbbe62a_1_735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g61efbbe62a_1_735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g61efbbe62a_1_735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443" name="Google Shape;443;g61efbbe62a_1_73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g61efbbe62a_1_735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g61efbbe62a_1_735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6" name="Google Shape;446;g61efbbe62a_1_735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447" name="Google Shape;447;g61efbbe62a_1_735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g61efbbe62a_1_735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g61efbbe62a_1_735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g61efbbe62a_1_735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g61efbbe62a_1_735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g61efbbe62a_1_735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453" name="Google Shape;453;g61efbbe62a_1_73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g61efbbe62a_1_735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g61efbbe62a_1_735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g61efbbe62a_1_735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7" name="Google Shape;457;g61efbbe62a_1_735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458" name="Google Shape;458;g61efbbe62a_1_735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g61efbbe62a_1_735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g61efbbe62a_1_735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g61efbbe62a_1_735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2" name="Google Shape;462;g61efbbe62a_1_735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463" name="Google Shape;463;g61efbbe62a_1_73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g61efbbe62a_1_735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g61efbbe62a_1_735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g61efbbe62a_1_735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467" name="Google Shape;467;g61efbbe62a_1_735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g61efbbe62a_1_735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g61efbbe62a_1_735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g61efbbe62a_1_735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g61efbbe62a_1_735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472" name="Google Shape;472;g61efbbe62a_1_735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g61efbbe62a_1_73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g61efbbe62a_1_735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g61efbbe62a_1_735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6" name="Google Shape;476;g61efbbe62a_1_735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477" name="Google Shape;477;g61efbbe62a_1_735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g61efbbe62a_1_735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g61efbbe62a_1_735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g61efbbe62a_1_735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g61efbbe62a_1_735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" name="Google Shape;482;g61efbbe62a_1_735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483" name="Google Shape;483;g61efbbe62a_1_73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g61efbbe62a_1_735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g61efbbe62a_1_735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g61efbbe62a_1_735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7" name="Google Shape;487;g61efbbe62a_1_735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488" name="Google Shape;488;g61efbbe62a_1_735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g61efbbe62a_1_735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g61efbbe62a_1_735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1" name="Google Shape;491;g61efbbe62a_1_735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492" name="Google Shape;492;g61efbbe62a_1_735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g61efbbe62a_1_73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g61efbbe62a_1_735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g61efbbe62a_1_735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g61efbbe62a_1_735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497" name="Google Shape;497;g61efbbe62a_1_735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g61efbbe62a_1_735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g61efbbe62a_1_735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g61efbbe62a_1_735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g61efbbe62a_1_735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g61efbbe62a_1_735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503" name="Google Shape;503;g61efbbe62a_1_7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g61efbbe62a_1_735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g61efbbe62a_1_735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g61efbbe62a_1_735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g61efbbe62a_1_735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508" name="Google Shape;508;g61efbbe62a_1_735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g61efbbe62a_1_735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g61efbbe62a_1_735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" name="Google Shape;511;g61efbbe62a_1_735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512" name="Google Shape;512;g61efbbe62a_1_735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g61efbbe62a_1_73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g61efbbe62a_1_735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g61efbbe62a_1_735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g61efbbe62a_1_735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g61efbbe62a_1_735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518" name="Google Shape;518;g61efbbe62a_1_735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g61efbbe62a_1_735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g61efbbe62a_1_735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g61efbbe62a_1_735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2" name="Google Shape;522;g61efbbe62a_1_735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523" name="Google Shape;523;g61efbbe62a_1_73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g61efbbe62a_1_735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g61efbbe62a_1_735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g61efbbe62a_1_735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7" name="Google Shape;527;g61efbbe62a_1_735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528" name="Google Shape;528;g61efbbe62a_1_735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g61efbbe62a_1_735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g61efbbe62a_1_735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1" name="Google Shape;531;g61efbbe62a_1_735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532" name="Google Shape;532;g61efbbe62a_1_735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g61efbbe62a_1_73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g61efbbe62a_1_735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g61efbbe62a_1_735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36" name="Google Shape;536;g61efbbe62a_1_735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7" name="Google Shape;537;g61efbbe62a_1_735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g61efbbe62a_1_73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61efbbe62a_1_86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1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1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1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1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6"/>
          <p:cNvGrpSpPr/>
          <p:nvPr/>
        </p:nvGrpSpPr>
        <p:grpSpPr>
          <a:xfrm>
            <a:off x="6866714" y="1256"/>
            <a:ext cx="2267379" cy="2601741"/>
            <a:chOff x="6790514" y="1256"/>
            <a:chExt cx="2267379" cy="2601741"/>
          </a:xfrm>
        </p:grpSpPr>
        <p:grpSp>
          <p:nvGrpSpPr>
            <p:cNvPr id="114" name="Google Shape;114;p16"/>
            <p:cNvGrpSpPr/>
            <p:nvPr/>
          </p:nvGrpSpPr>
          <p:grpSpPr>
            <a:xfrm>
              <a:off x="7067535" y="1256"/>
              <a:ext cx="1990358" cy="1990303"/>
              <a:chOff x="7067535" y="1256"/>
              <a:chExt cx="1990358" cy="1990303"/>
            </a:xfrm>
          </p:grpSpPr>
          <p:sp>
            <p:nvSpPr>
              <p:cNvPr id="115" name="Google Shape;115;p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16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9" name="Google Shape;119;p16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6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1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1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8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1efbbe62a_1_5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275" name="Google Shape;275;g61efbbe62a_1_5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6" name="Google Shape;276;g61efbbe62a_1_59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"/>
          <p:cNvSpPr txBox="1">
            <a:spLocks noGrp="1"/>
          </p:cNvSpPr>
          <p:nvPr>
            <p:ph type="ctrTitle"/>
          </p:nvPr>
        </p:nvSpPr>
        <p:spPr>
          <a:xfrm>
            <a:off x="344606" y="401531"/>
            <a:ext cx="7236924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AR" sz="6000"/>
              <a:t>Términos de</a:t>
            </a:r>
            <a:endParaRPr sz="6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AR" sz="6000"/>
              <a:t>grupo demográfico </a:t>
            </a:r>
            <a:endParaRPr sz="6000"/>
          </a:p>
        </p:txBody>
      </p:sp>
      <p:sp>
        <p:nvSpPr>
          <p:cNvPr id="546" name="Google Shape;546;p1"/>
          <p:cNvSpPr txBox="1">
            <a:spLocks noGrp="1"/>
          </p:cNvSpPr>
          <p:nvPr>
            <p:ph type="subTitle" idx="1"/>
          </p:nvPr>
        </p:nvSpPr>
        <p:spPr>
          <a:xfrm>
            <a:off x="347919" y="2336017"/>
            <a:ext cx="6926206" cy="99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AR" sz="3200" b="1">
                <a:solidFill>
                  <a:srgbClr val="FFD966"/>
                </a:solidFill>
              </a:rPr>
              <a:t>en los registros de autoridad y bibliográficos</a:t>
            </a:r>
            <a:endParaRPr sz="3200" b="1">
              <a:solidFill>
                <a:srgbClr val="FFD966"/>
              </a:solidFill>
            </a:endParaRPr>
          </a:p>
        </p:txBody>
      </p:sp>
      <p:sp>
        <p:nvSpPr>
          <p:cNvPr id="547" name="Google Shape;547;p1"/>
          <p:cNvSpPr txBox="1"/>
          <p:nvPr/>
        </p:nvSpPr>
        <p:spPr>
          <a:xfrm>
            <a:off x="4447713" y="4036400"/>
            <a:ext cx="4352062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800" b="1" i="0" u="none" strike="noStrike" cap="none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Claudia Beati</a:t>
            </a:r>
            <a:r>
              <a:rPr lang="es-AR" sz="1800" b="0" i="0" u="none" strike="noStrike" cap="none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 │ </a:t>
            </a:r>
            <a:r>
              <a:rPr lang="es-AR" sz="1800" b="1" i="0" u="none" strike="noStrike" cap="none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Ignacio Zeballos</a:t>
            </a:r>
            <a:endParaRPr sz="1800" b="1" i="0" u="none" strike="noStrike" cap="none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0" i="0" u="none" strike="noStrike" cap="none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Biblioteca Nacional Mariano Moreno</a:t>
            </a:r>
            <a:endParaRPr sz="1600" b="0" i="0" u="none" strike="noStrike" cap="none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8" name="Google Shape;5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8160" y="3226775"/>
            <a:ext cx="1509712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61efbbe62a_0_67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7" name="Google Shape;617;g61efbbe62a_0_67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8" name="Google Shape;618;g61efbbe62a_0_67"/>
          <p:cNvSpPr/>
          <p:nvPr/>
        </p:nvSpPr>
        <p:spPr>
          <a:xfrm>
            <a:off x="267825" y="2883150"/>
            <a:ext cx="16068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61efbbe62a_0_67"/>
          <p:cNvSpPr txBox="1"/>
          <p:nvPr/>
        </p:nvSpPr>
        <p:spPr>
          <a:xfrm>
            <a:off x="3663300" y="2190325"/>
            <a:ext cx="2630400" cy="4824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GÉNERO/FORMA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20" name="Google Shape;620;g61efbbe62a_0_67"/>
          <p:cNvCxnSpPr>
            <a:stCxn id="619" idx="2"/>
            <a:endCxn id="618" idx="6"/>
          </p:cNvCxnSpPr>
          <p:nvPr/>
        </p:nvCxnSpPr>
        <p:spPr>
          <a:xfrm rot="5400000">
            <a:off x="3160650" y="1386775"/>
            <a:ext cx="531900" cy="3103800"/>
          </a:xfrm>
          <a:prstGeom prst="curvedConnector2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61efbbe62a_0_75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6" name="Google Shape;626;g61efbbe62a_0_75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27" name="Google Shape;627;g61efbbe62a_0_75"/>
          <p:cNvSpPr/>
          <p:nvPr/>
        </p:nvSpPr>
        <p:spPr>
          <a:xfrm>
            <a:off x="1673850" y="2902275"/>
            <a:ext cx="14442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g61efbbe62a_0_75"/>
          <p:cNvSpPr txBox="1"/>
          <p:nvPr/>
        </p:nvSpPr>
        <p:spPr>
          <a:xfrm>
            <a:off x="3634600" y="2190325"/>
            <a:ext cx="3730200" cy="4824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GRUPO DEMOGRÁFICO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29" name="Google Shape;629;g61efbbe62a_0_75"/>
          <p:cNvCxnSpPr>
            <a:stCxn id="628" idx="2"/>
            <a:endCxn id="627" idx="6"/>
          </p:cNvCxnSpPr>
          <p:nvPr/>
        </p:nvCxnSpPr>
        <p:spPr>
          <a:xfrm rot="5400000">
            <a:off x="4033300" y="1757425"/>
            <a:ext cx="551100" cy="2381700"/>
          </a:xfrm>
          <a:prstGeom prst="curvedConnector2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61efbbe62a_0_83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5" name="Google Shape;635;g61efbbe62a_0_83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36" name="Google Shape;636;g61efbbe62a_0_83"/>
          <p:cNvSpPr/>
          <p:nvPr/>
        </p:nvSpPr>
        <p:spPr>
          <a:xfrm>
            <a:off x="325200" y="3323125"/>
            <a:ext cx="26496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g61efbbe62a_0_83"/>
          <p:cNvSpPr txBox="1"/>
          <p:nvPr/>
        </p:nvSpPr>
        <p:spPr>
          <a:xfrm>
            <a:off x="3586800" y="2400750"/>
            <a:ext cx="1090500" cy="4824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TEMA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38" name="Google Shape;638;g61efbbe62a_0_83"/>
          <p:cNvCxnSpPr>
            <a:stCxn id="637" idx="2"/>
            <a:endCxn id="636" idx="6"/>
          </p:cNvCxnSpPr>
          <p:nvPr/>
        </p:nvCxnSpPr>
        <p:spPr>
          <a:xfrm rot="5400000">
            <a:off x="3172650" y="2685150"/>
            <a:ext cx="761400" cy="1157400"/>
          </a:xfrm>
          <a:prstGeom prst="curvedConnector2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61efbbe62a_0_99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4" name="Google Shape;644;g61efbbe62a_0_99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45" name="Google Shape;645;g61efbbe62a_0_99"/>
          <p:cNvSpPr/>
          <p:nvPr/>
        </p:nvSpPr>
        <p:spPr>
          <a:xfrm>
            <a:off x="3175525" y="3361375"/>
            <a:ext cx="35772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61efbbe62a_0_99"/>
          <p:cNvSpPr txBox="1"/>
          <p:nvPr/>
        </p:nvSpPr>
        <p:spPr>
          <a:xfrm>
            <a:off x="4666200" y="2150850"/>
            <a:ext cx="3012900" cy="8418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SUBDIV. FORMA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+ GÉNERO/FORMA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47" name="Google Shape;647;g61efbbe62a_0_99"/>
          <p:cNvCxnSpPr>
            <a:stCxn id="646" idx="2"/>
            <a:endCxn id="645" idx="0"/>
          </p:cNvCxnSpPr>
          <p:nvPr/>
        </p:nvCxnSpPr>
        <p:spPr>
          <a:xfrm rot="5400000">
            <a:off x="5384100" y="2572800"/>
            <a:ext cx="368700" cy="1208400"/>
          </a:xfrm>
          <a:prstGeom prst="curvedConnector3">
            <a:avLst>
              <a:gd name="adj1" fmla="val 50003"/>
            </a:avLst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61efbbe62a_0_91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3" name="Google Shape;653;g61efbbe62a_0_91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54" name="Google Shape;654;g61efbbe62a_0_91"/>
          <p:cNvSpPr/>
          <p:nvPr/>
        </p:nvSpPr>
        <p:spPr>
          <a:xfrm>
            <a:off x="267800" y="3830075"/>
            <a:ext cx="24678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g61efbbe62a_0_91"/>
          <p:cNvSpPr txBox="1"/>
          <p:nvPr/>
        </p:nvSpPr>
        <p:spPr>
          <a:xfrm>
            <a:off x="3271150" y="2883150"/>
            <a:ext cx="1090500" cy="4824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TEMA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56" name="Google Shape;656;g61efbbe62a_0_91"/>
          <p:cNvCxnSpPr>
            <a:stCxn id="655" idx="2"/>
            <a:endCxn id="654" idx="6"/>
          </p:cNvCxnSpPr>
          <p:nvPr/>
        </p:nvCxnSpPr>
        <p:spPr>
          <a:xfrm rot="5400000">
            <a:off x="2882950" y="3218100"/>
            <a:ext cx="786000" cy="1080900"/>
          </a:xfrm>
          <a:prstGeom prst="curvedConnector2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61efbbe62a_0_107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2" name="Google Shape;662;g61efbbe62a_0_107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63" name="Google Shape;663;g61efbbe62a_0_107"/>
          <p:cNvSpPr/>
          <p:nvPr/>
        </p:nvSpPr>
        <p:spPr>
          <a:xfrm>
            <a:off x="2984200" y="3801375"/>
            <a:ext cx="42468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4" name="Google Shape;664;g61efbbe62a_0_107"/>
          <p:cNvCxnSpPr>
            <a:stCxn id="665" idx="2"/>
            <a:endCxn id="663" idx="0"/>
          </p:cNvCxnSpPr>
          <p:nvPr/>
        </p:nvCxnSpPr>
        <p:spPr>
          <a:xfrm rot="-5400000" flipH="1">
            <a:off x="4539900" y="3233550"/>
            <a:ext cx="965100" cy="170400"/>
          </a:xfrm>
          <a:prstGeom prst="curvedConnector3">
            <a:avLst>
              <a:gd name="adj1" fmla="val 50004"/>
            </a:avLst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5" name="Google Shape;665;g61efbbe62a_0_107"/>
          <p:cNvSpPr txBox="1"/>
          <p:nvPr/>
        </p:nvSpPr>
        <p:spPr>
          <a:xfrm>
            <a:off x="3430800" y="1994400"/>
            <a:ext cx="3012900" cy="8418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SUBDIV. FORMA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+ GÉNERO/FORMA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61efbbe62a_0_116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1" name="Google Shape;671;g61efbbe62a_0_116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72" name="Google Shape;672;g61efbbe62a_0_116"/>
          <p:cNvSpPr/>
          <p:nvPr/>
        </p:nvSpPr>
        <p:spPr>
          <a:xfrm>
            <a:off x="2984200" y="3801375"/>
            <a:ext cx="42468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3" name="Google Shape;673;g61efbbe62a_0_116"/>
          <p:cNvCxnSpPr>
            <a:stCxn id="674" idx="2"/>
            <a:endCxn id="672" idx="0"/>
          </p:cNvCxnSpPr>
          <p:nvPr/>
        </p:nvCxnSpPr>
        <p:spPr>
          <a:xfrm rot="-5400000" flipH="1">
            <a:off x="4538650" y="3232213"/>
            <a:ext cx="966900" cy="171300"/>
          </a:xfrm>
          <a:prstGeom prst="curvedConnector3">
            <a:avLst>
              <a:gd name="adj1" fmla="val 50003"/>
            </a:avLst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4" name="Google Shape;674;g61efbbe62a_0_116"/>
          <p:cNvSpPr txBox="1"/>
          <p:nvPr/>
        </p:nvSpPr>
        <p:spPr>
          <a:xfrm>
            <a:off x="3430000" y="1992613"/>
            <a:ext cx="3012900" cy="8418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SUBDIV. FORMA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+ GÉNERO/FORMA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5" name="Google Shape;675;g61efbbe62a_0_116"/>
          <p:cNvSpPr txBox="1"/>
          <p:nvPr/>
        </p:nvSpPr>
        <p:spPr>
          <a:xfrm>
            <a:off x="5316625" y="2956350"/>
            <a:ext cx="3760500" cy="5178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GRUPO DEMOGRÁFICO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76" name="Google Shape;676;g61efbbe62a_0_116"/>
          <p:cNvCxnSpPr>
            <a:stCxn id="675" idx="2"/>
            <a:endCxn id="677" idx="0"/>
          </p:cNvCxnSpPr>
          <p:nvPr/>
        </p:nvCxnSpPr>
        <p:spPr>
          <a:xfrm rot="5400000">
            <a:off x="6651925" y="3166200"/>
            <a:ext cx="237000" cy="852900"/>
          </a:xfrm>
          <a:prstGeom prst="curvedConnector3">
            <a:avLst>
              <a:gd name="adj1" fmla="val 50005"/>
            </a:avLst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7" name="Google Shape;677;g61efbbe62a_0_116"/>
          <p:cNvSpPr/>
          <p:nvPr/>
        </p:nvSpPr>
        <p:spPr>
          <a:xfrm>
            <a:off x="5294200" y="3711175"/>
            <a:ext cx="2099400" cy="9087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61efbbe62a_0_0"/>
          <p:cNvSpPr txBox="1"/>
          <p:nvPr/>
        </p:nvSpPr>
        <p:spPr>
          <a:xfrm>
            <a:off x="434696" y="1459563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Un subconjunto de la población general, definido por su edad, género, ocupación o profesión, nacionalidad, origen étnico, orientación sexual, etc.</a:t>
            </a:r>
            <a:endParaRPr sz="3000" b="0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3" name="Google Shape;683;g61efbbe62a_0_0"/>
          <p:cNvSpPr txBox="1"/>
          <p:nvPr/>
        </p:nvSpPr>
        <p:spPr>
          <a:xfrm>
            <a:off x="434700" y="472950"/>
            <a:ext cx="71694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Grupo demográfico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"/>
          <p:cNvSpPr txBox="1"/>
          <p:nvPr/>
        </p:nvSpPr>
        <p:spPr>
          <a:xfrm>
            <a:off x="434696" y="1469212"/>
            <a:ext cx="8336400" cy="1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Audiencia destinataria</a:t>
            </a:r>
            <a:r>
              <a:rPr lang="es-AR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del recurso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s-AR" sz="3000" b="1">
                <a:solidFill>
                  <a:srgbClr val="D9EAD3"/>
                </a:solidFill>
                <a:latin typeface="Nunito"/>
                <a:ea typeface="Nunito"/>
                <a:cs typeface="Nunito"/>
                <a:sym typeface="Nunito"/>
              </a:rPr>
              <a:t>►</a:t>
            </a: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¿Para quién(es)?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Creadores</a:t>
            </a:r>
            <a:r>
              <a:rPr lang="es-AR" sz="24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(o contribuidores a la creación) del recurso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s-AR" sz="3000" b="1">
                <a:solidFill>
                  <a:srgbClr val="D9EAD3"/>
                </a:solidFill>
                <a:latin typeface="Nunito"/>
                <a:ea typeface="Nunito"/>
                <a:cs typeface="Nunito"/>
                <a:sym typeface="Nunito"/>
              </a:rPr>
              <a:t>►</a:t>
            </a: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¿Por quién(es)?</a:t>
            </a:r>
            <a:endParaRPr sz="2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9" name="Google Shape;689;p3"/>
          <p:cNvSpPr txBox="1"/>
          <p:nvPr/>
        </p:nvSpPr>
        <p:spPr>
          <a:xfrm>
            <a:off x="1104927" y="3657292"/>
            <a:ext cx="657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D8D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0" name="Google Shape;690;p3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Aplicación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1b8e0ef12_0_0"/>
          <p:cNvSpPr txBox="1"/>
          <p:nvPr/>
        </p:nvSpPr>
        <p:spPr>
          <a:xfrm>
            <a:off x="310375" y="1469200"/>
            <a:ext cx="85179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Nunito"/>
              <a:buChar char="■"/>
            </a:pPr>
            <a:r>
              <a:rPr lang="es-AR" sz="2000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Lenguaje natural</a:t>
            </a:r>
            <a:endParaRPr sz="2000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Nunito"/>
              <a:buChar char="■"/>
            </a:pPr>
            <a:r>
              <a:rPr lang="es-AR" sz="2000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Facetado</a:t>
            </a:r>
            <a:endParaRPr sz="2000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Nunito"/>
              <a:buChar char="■"/>
            </a:pPr>
            <a:r>
              <a:rPr lang="es-AR" sz="2000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Autoidentificación de los autores como miembros de determinado grupo demográfico.</a:t>
            </a:r>
            <a:endParaRPr sz="2000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Nunito"/>
              <a:buChar char="■"/>
            </a:pPr>
            <a:r>
              <a:rPr lang="es-AR" sz="2000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Mención explícita o implícita en el título (introducción, etc.) de los destinatarios.</a:t>
            </a:r>
            <a:endParaRPr sz="2000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Nunito"/>
              <a:buChar char="■"/>
            </a:pPr>
            <a:r>
              <a:rPr lang="es-AR" sz="2000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Sin límite en la cantidad de términos a incluir.</a:t>
            </a:r>
            <a:endParaRPr sz="2000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Nunito"/>
              <a:buChar char="■"/>
            </a:pPr>
            <a:r>
              <a:rPr lang="es-AR" sz="2000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En caso de duda, no asignar.</a:t>
            </a:r>
            <a:endParaRPr sz="2000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6" name="Google Shape;696;g61b8e0ef12_0_0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Aplicación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Durante mucho tiempo los EM incluyeron epígrafes y subdivisiones relacionados con lo que el recurso </a:t>
            </a:r>
            <a:r>
              <a:rPr lang="es-AR" sz="3000" i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es</a:t>
            </a: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en vez de </a:t>
            </a:r>
            <a:r>
              <a:rPr lang="es-AR" sz="3000" i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sobre lo que trata</a:t>
            </a: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su contenido:</a:t>
            </a:r>
            <a:endParaRPr sz="3000" b="0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4" name="Google Shape;554;p2"/>
          <p:cNvSpPr txBox="1"/>
          <p:nvPr/>
        </p:nvSpPr>
        <p:spPr>
          <a:xfrm>
            <a:off x="434696" y="472946"/>
            <a:ext cx="6516519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61efbbe62a_0_158"/>
          <p:cNvSpPr txBox="1"/>
          <p:nvPr/>
        </p:nvSpPr>
        <p:spPr>
          <a:xfrm>
            <a:off x="434696" y="1469212"/>
            <a:ext cx="8336400" cy="1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2" name="Google Shape;702;g61efbbe62a_0_158"/>
          <p:cNvSpPr txBox="1"/>
          <p:nvPr/>
        </p:nvSpPr>
        <p:spPr>
          <a:xfrm>
            <a:off x="434700" y="1469200"/>
            <a:ext cx="7571100" cy="3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Proporcionar nuevos criterios/filtros de búsqueda, potencialmente útiles para investigadores o usuarios generales.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Desligar las características actualmente incluidas («ocultas») en los epígrafes o en la</a:t>
            </a:r>
            <a:r>
              <a:rPr lang="es-AR">
                <a:solidFill>
                  <a:srgbClr val="FFFFFF"/>
                </a:solidFill>
              </a:rPr>
              <a:t> </a:t>
            </a:r>
            <a:r>
              <a:rPr lang="es-AR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cadena del EM, o en los términos de género/forma.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3" name="Google Shape;703;g61efbbe62a_0_158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Utilidad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"/>
          <p:cNvSpPr txBox="1"/>
          <p:nvPr/>
        </p:nvSpPr>
        <p:spPr>
          <a:xfrm>
            <a:off x="373800" y="23705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AR" sz="28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Categorías</a:t>
            </a:r>
            <a:endParaRPr sz="28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aphicFrame>
        <p:nvGraphicFramePr>
          <p:cNvPr id="709" name="Google Shape;709;p4"/>
          <p:cNvGraphicFramePr/>
          <p:nvPr/>
        </p:nvGraphicFramePr>
        <p:xfrm>
          <a:off x="373800" y="879950"/>
          <a:ext cx="8334200" cy="3291660"/>
        </p:xfrm>
        <a:graphic>
          <a:graphicData uri="http://schemas.openxmlformats.org/drawingml/2006/table">
            <a:tbl>
              <a:tblPr>
                <a:noFill/>
                <a:tableStyleId>{341ED351-1ECA-4BE2-B170-157B9C33E60D}</a:tableStyleId>
              </a:tblPr>
              <a:tblGrid>
                <a:gridCol w="323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Edad</a:t>
                      </a:r>
                      <a:endParaRPr sz="180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[age]</a:t>
                      </a:r>
                      <a:endParaRPr sz="180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dultos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iños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Personas mayores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Nivel educativo</a:t>
                      </a:r>
                      <a:endParaRPr sz="180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[edu]</a:t>
                      </a:r>
                      <a:endParaRPr sz="180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studiantes de primer grado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;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studiantes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universitari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Étnico-cultural</a:t>
                      </a:r>
                      <a:endParaRPr sz="1800" b="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[eth]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apuches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ascos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efardíes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Género</a:t>
                      </a:r>
                      <a:endParaRPr sz="180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[gdr]</a:t>
                      </a:r>
                      <a:endParaRPr sz="180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ujeres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ransexuales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Idioma</a:t>
                      </a:r>
                      <a:endParaRPr sz="180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[lng]</a:t>
                      </a:r>
                      <a:endParaRPr sz="180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Hablantes de portugués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i="0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Médica, psicológica y de discapacidad</a:t>
                      </a:r>
                      <a:endParaRPr sz="1800" b="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0" i="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[mpd]</a:t>
                      </a:r>
                      <a:endParaRPr sz="1800" b="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nfermos mentales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ordos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acientes con cáncer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"/>
          <p:cNvSpPr txBox="1"/>
          <p:nvPr/>
        </p:nvSpPr>
        <p:spPr>
          <a:xfrm>
            <a:off x="373800" y="23705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AR" sz="28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Categorías</a:t>
            </a:r>
            <a:endParaRPr sz="28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aphicFrame>
        <p:nvGraphicFramePr>
          <p:cNvPr id="715" name="Google Shape;715;p5"/>
          <p:cNvGraphicFramePr/>
          <p:nvPr/>
        </p:nvGraphicFramePr>
        <p:xfrm>
          <a:off x="373800" y="879950"/>
          <a:ext cx="8334200" cy="3108810"/>
        </p:xfrm>
        <a:graphic>
          <a:graphicData uri="http://schemas.openxmlformats.org/drawingml/2006/table">
            <a:tbl>
              <a:tblPr>
                <a:noFill/>
                <a:tableStyleId>{341ED351-1ECA-4BE2-B170-157B9C33E60D}</a:tableStyleId>
              </a:tblPr>
              <a:tblGrid>
                <a:gridCol w="347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Nacionalidad/regionalidad</a:t>
                      </a:r>
                      <a:endParaRPr sz="1800" b="1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[nat]</a:t>
                      </a:r>
                      <a:endParaRPr sz="1800" b="1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aponeses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uyanos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ranco-canadienses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Ocupación/campo de actividad</a:t>
                      </a:r>
                      <a:endParaRPr sz="1800" b="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[occ]</a:t>
                      </a:r>
                      <a:endParaRPr sz="1800" b="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ibliotecarios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bogados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iplomáticos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Religión</a:t>
                      </a:r>
                      <a:endParaRPr sz="180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[rel]</a:t>
                      </a:r>
                      <a:endParaRPr sz="180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dventistas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atólicos 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usulmanes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Orientación sexual</a:t>
                      </a:r>
                      <a:endParaRPr sz="180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[sxo]</a:t>
                      </a:r>
                      <a:endParaRPr sz="180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Bisexuales ; Lesbianas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Social</a:t>
                      </a:r>
                      <a:endParaRPr sz="180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[soc]</a:t>
                      </a:r>
                      <a:endParaRPr sz="180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Madres ; Presos políticos ; Sobrevivientes del Holocausto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"/>
          <p:cNvSpPr txBox="1"/>
          <p:nvPr/>
        </p:nvSpPr>
        <p:spPr>
          <a:xfrm>
            <a:off x="434696" y="2090938"/>
            <a:ext cx="7244488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1" name="Google Shape;721;p6"/>
          <p:cNvSpPr/>
          <p:nvPr/>
        </p:nvSpPr>
        <p:spPr>
          <a:xfrm>
            <a:off x="-97655" y="-340152"/>
            <a:ext cx="479394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385</a:t>
            </a:r>
            <a:endParaRPr/>
          </a:p>
        </p:txBody>
      </p:sp>
      <p:sp>
        <p:nvSpPr>
          <p:cNvPr id="722" name="Google Shape;722;p6"/>
          <p:cNvSpPr txBox="1"/>
          <p:nvPr/>
        </p:nvSpPr>
        <p:spPr>
          <a:xfrm>
            <a:off x="243400" y="1772000"/>
            <a:ext cx="84798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Características de la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audiencia destinataria</a:t>
            </a:r>
            <a:r>
              <a:rPr lang="es-AR" sz="3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(R)</a:t>
            </a:r>
            <a:endParaRPr sz="3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3" name="Google Shape;723;p6"/>
          <p:cNvSpPr txBox="1"/>
          <p:nvPr/>
        </p:nvSpPr>
        <p:spPr>
          <a:xfrm>
            <a:off x="244800" y="2808000"/>
            <a:ext cx="78336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Término de audiencia (R)</a:t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$b</a:t>
            </a:r>
            <a:r>
              <a:rPr lang="es-AR"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Código de audiencia (R)</a:t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$m</a:t>
            </a:r>
            <a:r>
              <a:rPr lang="es-AR"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Término de grupo demográfico (NR)</a:t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$n</a:t>
            </a:r>
            <a:r>
              <a:rPr lang="es-AR"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Código de grupo demográfico (NR)</a:t>
            </a:r>
            <a:r>
              <a:rPr lang="es-AR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7"/>
          <p:cNvSpPr txBox="1"/>
          <p:nvPr/>
        </p:nvSpPr>
        <p:spPr>
          <a:xfrm>
            <a:off x="434696" y="2090938"/>
            <a:ext cx="7244488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9" name="Google Shape;729;p7"/>
          <p:cNvSpPr/>
          <p:nvPr/>
        </p:nvSpPr>
        <p:spPr>
          <a:xfrm>
            <a:off x="-97655" y="-340152"/>
            <a:ext cx="479394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386</a:t>
            </a:r>
            <a:endParaRPr sz="180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730" name="Google Shape;730;p7"/>
          <p:cNvSpPr txBox="1"/>
          <p:nvPr/>
        </p:nvSpPr>
        <p:spPr>
          <a:xfrm>
            <a:off x="243400" y="1772000"/>
            <a:ext cx="84798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Características del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creador</a:t>
            </a:r>
            <a:r>
              <a:rPr lang="es-AR" sz="36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/</a:t>
            </a:r>
            <a:r>
              <a:rPr lang="es-AR" sz="36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contribuidor</a:t>
            </a:r>
            <a:r>
              <a:rPr lang="es-AR" sz="3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(R)</a:t>
            </a:r>
            <a:endParaRPr sz="3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1" name="Google Shape;731;p7"/>
          <p:cNvSpPr txBox="1"/>
          <p:nvPr/>
        </p:nvSpPr>
        <p:spPr>
          <a:xfrm>
            <a:off x="243400" y="2806675"/>
            <a:ext cx="78336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Término de creador/contribuidor (R)</a:t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$b</a:t>
            </a:r>
            <a:r>
              <a:rPr lang="es-AR"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Código de creador/contribuidor (R)</a:t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$m</a:t>
            </a:r>
            <a:r>
              <a:rPr lang="es-AR"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Término de grupo demográfico (NR)</a:t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$n</a:t>
            </a:r>
            <a:r>
              <a:rPr lang="es-AR"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Código de grupo demográfico (NR)</a:t>
            </a:r>
            <a:r>
              <a:rPr lang="es-AR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61efbbe62a_0_150"/>
          <p:cNvSpPr txBox="1"/>
          <p:nvPr/>
        </p:nvSpPr>
        <p:spPr>
          <a:xfrm>
            <a:off x="434696" y="20909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37" name="Google Shape;737;g61efbbe62a_0_150"/>
          <p:cNvPicPr preferRelativeResize="0"/>
          <p:nvPr/>
        </p:nvPicPr>
        <p:blipFill rotWithShape="1">
          <a:blip r:embed="rId3">
            <a:alphaModFix/>
          </a:blip>
          <a:srcRect l="5476" r="5476"/>
          <a:stretch/>
        </p:blipFill>
        <p:spPr>
          <a:xfrm>
            <a:off x="326400" y="809725"/>
            <a:ext cx="2396899" cy="3524049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g61efbbe62a_0_150"/>
          <p:cNvSpPr txBox="1"/>
          <p:nvPr/>
        </p:nvSpPr>
        <p:spPr>
          <a:xfrm>
            <a:off x="2783350" y="1211350"/>
            <a:ext cx="5882400" cy="2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7599" lvl="0" indent="-5075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245 00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Billiken.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385 ##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Niños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655 #4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Revistas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61efbbe62a_0_139"/>
          <p:cNvSpPr txBox="1"/>
          <p:nvPr/>
        </p:nvSpPr>
        <p:spPr>
          <a:xfrm>
            <a:off x="434696" y="20909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44" name="Google Shape;744;g61efbbe62a_0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00" y="809725"/>
            <a:ext cx="2396900" cy="35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g61efbbe62a_0_139"/>
          <p:cNvSpPr txBox="1"/>
          <p:nvPr/>
        </p:nvSpPr>
        <p:spPr>
          <a:xfrm>
            <a:off x="2783350" y="1211350"/>
            <a:ext cx="6207600" cy="2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7599" lvl="0" indent="-5075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245 10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Introducción a la bibliotecología /     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$c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Rosa Emma Monfasani.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385 ##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Bibliotecarios referencistas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95600" lvl="0" indent="-79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Bibliotecarios escolares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Catalogadores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386 ##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Bibliotecarios universitarios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Directores de bibliotecas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Mujeres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650 #4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Bibliotecología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61b8e0ef12_0_6"/>
          <p:cNvSpPr txBox="1"/>
          <p:nvPr/>
        </p:nvSpPr>
        <p:spPr>
          <a:xfrm>
            <a:off x="434696" y="20909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51" name="Google Shape;751;g61b8e0ef1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00" y="809725"/>
            <a:ext cx="2396900" cy="35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g61b8e0ef12_0_6"/>
          <p:cNvSpPr txBox="1"/>
          <p:nvPr/>
        </p:nvSpPr>
        <p:spPr>
          <a:xfrm>
            <a:off x="2783350" y="1211350"/>
            <a:ext cx="6207600" cy="2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7599" lvl="0" indent="-5075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245 10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Introducción a la bibliotecología /     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$c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Rosa Emma Monfasani.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385 ## </a:t>
            </a:r>
            <a:r>
              <a:rPr lang="es-AR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$n</a:t>
            </a:r>
            <a:r>
              <a:rPr lang="es-AR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occ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Bibliotecarios referencistas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95600" lvl="0" indent="-79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s-AR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$n</a:t>
            </a:r>
            <a:r>
              <a:rPr lang="es-AR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occ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Bibliotecarios escolares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s-AR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$n</a:t>
            </a:r>
            <a:r>
              <a:rPr lang="es-AR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occ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Catalogadores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386 ##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$n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occ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Bibliotecarios universitarios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s-AR" sz="18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$n</a:t>
            </a:r>
            <a:r>
              <a:rPr lang="es-AR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occ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Directores de bibliotecas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386 ##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$n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gdr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Mujeres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650 #4 </a:t>
            </a:r>
            <a:r>
              <a:rPr lang="es-AR" sz="18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$a</a:t>
            </a:r>
            <a:r>
              <a:rPr lang="es-AR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Bibliotecología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61e5caad7e_0_0"/>
          <p:cNvSpPr txBox="1">
            <a:spLocks noGrp="1"/>
          </p:cNvSpPr>
          <p:nvPr>
            <p:ph type="ctrTitle"/>
          </p:nvPr>
        </p:nvSpPr>
        <p:spPr>
          <a:xfrm>
            <a:off x="355325" y="351250"/>
            <a:ext cx="64683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400">
                <a:solidFill>
                  <a:srgbClr val="FFCC66"/>
                </a:solidFill>
              </a:rPr>
              <a:t>Control de autoridades</a:t>
            </a:r>
            <a:endParaRPr sz="5400">
              <a:solidFill>
                <a:srgbClr val="FFCC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61e5caad7e_0_5"/>
          <p:cNvSpPr txBox="1">
            <a:spLocks noGrp="1"/>
          </p:cNvSpPr>
          <p:nvPr>
            <p:ph type="ctrTitle"/>
          </p:nvPr>
        </p:nvSpPr>
        <p:spPr>
          <a:xfrm>
            <a:off x="403825" y="411900"/>
            <a:ext cx="63624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Base de autoridades BNMM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g61e5caad7e_0_5"/>
          <p:cNvSpPr txBox="1">
            <a:spLocks noGrp="1"/>
          </p:cNvSpPr>
          <p:nvPr>
            <p:ph type="subTitle" idx="1"/>
          </p:nvPr>
        </p:nvSpPr>
        <p:spPr>
          <a:xfrm>
            <a:off x="339975" y="1420950"/>
            <a:ext cx="54045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0" b="1" dirty="0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51.518</a:t>
            </a:r>
            <a:r>
              <a:rPr lang="es-AR" sz="3600" b="1" dirty="0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sz="3600" b="1" dirty="0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1" dirty="0" smtClean="0">
                <a:solidFill>
                  <a:schemeClr val="bg1"/>
                </a:solidFill>
                <a:latin typeface="Maven Pro"/>
                <a:ea typeface="Maven Pro"/>
                <a:cs typeface="Maven Pro"/>
                <a:sym typeface="Maven Pro"/>
              </a:rPr>
              <a:t>registros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61efbbe62a_0_5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 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0" name="Google Shape;560;g61efbbe62a_0_5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g61e5caad7e_0_10"/>
          <p:cNvGrpSpPr/>
          <p:nvPr/>
        </p:nvGrpSpPr>
        <p:grpSpPr>
          <a:xfrm>
            <a:off x="675400" y="870467"/>
            <a:ext cx="2486828" cy="3911713"/>
            <a:chOff x="1062965" y="283725"/>
            <a:chExt cx="2090826" cy="4076400"/>
          </a:xfrm>
        </p:grpSpPr>
        <p:sp>
          <p:nvSpPr>
            <p:cNvPr id="769" name="Google Shape;769;g61e5caad7e_0_10"/>
            <p:cNvSpPr/>
            <p:nvPr/>
          </p:nvSpPr>
          <p:spPr>
            <a:xfrm>
              <a:off x="1123391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g61e5caad7e_0_10"/>
            <p:cNvSpPr/>
            <p:nvPr/>
          </p:nvSpPr>
          <p:spPr>
            <a:xfrm>
              <a:off x="1062965" y="341752"/>
              <a:ext cx="2048100" cy="21591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g61e5caad7e_0_10"/>
            <p:cNvSpPr/>
            <p:nvPr/>
          </p:nvSpPr>
          <p:spPr>
            <a:xfrm>
              <a:off x="1118990" y="1545725"/>
              <a:ext cx="19788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30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materia</a:t>
              </a:r>
              <a:endParaRPr sz="30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72" name="Google Shape;772;g61e5caad7e_0_10"/>
            <p:cNvSpPr/>
            <p:nvPr/>
          </p:nvSpPr>
          <p:spPr>
            <a:xfrm>
              <a:off x="1178591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23.697</a:t>
              </a:r>
              <a:endParaRPr sz="4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773" name="Google Shape;773;g61e5caad7e_0_10"/>
            <p:cNvSpPr/>
            <p:nvPr/>
          </p:nvSpPr>
          <p:spPr>
            <a:xfrm>
              <a:off x="1071814" y="2500856"/>
              <a:ext cx="2030400" cy="180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150	  </a:t>
              </a:r>
              <a:r>
                <a:rPr lang="es-AR" sz="2400" b="1" dirty="0">
                  <a:solidFill>
                    <a:srgbClr val="FFD966"/>
                  </a:solidFill>
                  <a:latin typeface="Roboto"/>
                  <a:ea typeface="Roboto"/>
                  <a:cs typeface="Roboto"/>
                  <a:sym typeface="Roboto"/>
                </a:rPr>
                <a:t>22.593</a:t>
              </a:r>
              <a:endParaRPr sz="2400" b="1" dirty="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180	       </a:t>
              </a:r>
              <a:r>
                <a:rPr lang="es-AR" sz="2400" b="1" dirty="0" smtClean="0">
                  <a:solidFill>
                    <a:srgbClr val="FFD966"/>
                  </a:solidFill>
                  <a:latin typeface="Roboto"/>
                  <a:ea typeface="Roboto"/>
                  <a:cs typeface="Roboto"/>
                  <a:sym typeface="Roboto"/>
                </a:rPr>
                <a:t>784</a:t>
              </a:r>
              <a:endParaRPr sz="2400" b="1" dirty="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r>
                <a:rPr lang="es-AR" sz="24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182</a:t>
              </a:r>
              <a:r>
                <a:rPr lang="es-AR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	   </a:t>
              </a:r>
              <a:r>
                <a:rPr lang="es-AR" sz="24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  </a:t>
              </a:r>
              <a:r>
                <a:rPr lang="es-AR" sz="2400" b="1" dirty="0">
                  <a:solidFill>
                    <a:srgbClr val="FFD966"/>
                  </a:solidFill>
                  <a:latin typeface="Roboto"/>
                  <a:ea typeface="Roboto"/>
                  <a:cs typeface="Roboto"/>
                  <a:sym typeface="Roboto"/>
                </a:rPr>
                <a:t>34</a:t>
              </a:r>
              <a:r>
                <a:rPr lang="es-AR" sz="2400" dirty="0">
                  <a:solidFill>
                    <a:srgbClr val="FFCC66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185	</a:t>
              </a:r>
              <a:r>
                <a:rPr lang="es-AR" sz="24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   </a:t>
              </a:r>
              <a:r>
                <a:rPr lang="es-AR" sz="2400" b="1" dirty="0">
                  <a:solidFill>
                    <a:srgbClr val="FFD966"/>
                  </a:solidFill>
                  <a:latin typeface="Roboto"/>
                  <a:ea typeface="Roboto"/>
                  <a:cs typeface="Roboto"/>
                  <a:sym typeface="Roboto"/>
                </a:rPr>
                <a:t>286</a:t>
              </a:r>
              <a:endParaRPr sz="2400" b="1" dirty="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4" name="Google Shape;774;g61e5caad7e_0_10"/>
          <p:cNvGrpSpPr/>
          <p:nvPr/>
        </p:nvGrpSpPr>
        <p:grpSpPr>
          <a:xfrm>
            <a:off x="3290325" y="874332"/>
            <a:ext cx="2486839" cy="3911713"/>
            <a:chOff x="1118215" y="283725"/>
            <a:chExt cx="2090835" cy="4076400"/>
          </a:xfrm>
        </p:grpSpPr>
        <p:sp>
          <p:nvSpPr>
            <p:cNvPr id="775" name="Google Shape;775;g61e5caad7e_0_1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g61e5caad7e_0_10"/>
            <p:cNvSpPr/>
            <p:nvPr/>
          </p:nvSpPr>
          <p:spPr>
            <a:xfrm>
              <a:off x="1118215" y="341737"/>
              <a:ext cx="2048100" cy="2145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g61e5caad7e_0_10"/>
            <p:cNvSpPr/>
            <p:nvPr/>
          </p:nvSpPr>
          <p:spPr>
            <a:xfrm>
              <a:off x="1118218" y="1549597"/>
              <a:ext cx="20304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30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nombre</a:t>
              </a:r>
              <a:endParaRPr sz="30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78" name="Google Shape;778;g61e5caad7e_0_10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26.703</a:t>
              </a:r>
              <a:endParaRPr sz="4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779" name="Google Shape;779;g61e5caad7e_0_10"/>
            <p:cNvSpPr/>
            <p:nvPr/>
          </p:nvSpPr>
          <p:spPr>
            <a:xfrm>
              <a:off x="1120800" y="2486746"/>
              <a:ext cx="2030400" cy="119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100	  </a:t>
              </a:r>
              <a:r>
                <a:rPr lang="es-AR" sz="2400" b="1">
                  <a:solidFill>
                    <a:srgbClr val="FFD966"/>
                  </a:solidFill>
                  <a:latin typeface="Roboto"/>
                  <a:ea typeface="Roboto"/>
                  <a:cs typeface="Roboto"/>
                  <a:sym typeface="Roboto"/>
                </a:rPr>
                <a:t>16.304</a:t>
              </a:r>
              <a:endParaRPr sz="2400" b="1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110	    </a:t>
              </a:r>
              <a:r>
                <a:rPr lang="es-AR" sz="2400" b="1">
                  <a:solidFill>
                    <a:srgbClr val="FFD966"/>
                  </a:solidFill>
                  <a:latin typeface="Roboto"/>
                  <a:ea typeface="Roboto"/>
                  <a:cs typeface="Roboto"/>
                  <a:sym typeface="Roboto"/>
                </a:rPr>
                <a:t>1.675</a:t>
              </a:r>
              <a:endParaRPr sz="2400" b="1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151	    </a:t>
              </a:r>
              <a:r>
                <a:rPr lang="es-AR" sz="2400" b="1">
                  <a:solidFill>
                    <a:srgbClr val="FFD966"/>
                  </a:solidFill>
                  <a:latin typeface="Roboto"/>
                  <a:ea typeface="Roboto"/>
                  <a:cs typeface="Roboto"/>
                  <a:sym typeface="Roboto"/>
                </a:rPr>
                <a:t>8.724</a:t>
              </a:r>
              <a:endParaRPr sz="2400" b="1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0" name="Google Shape;780;g61e5caad7e_0_10"/>
          <p:cNvGrpSpPr/>
          <p:nvPr/>
        </p:nvGrpSpPr>
        <p:grpSpPr>
          <a:xfrm>
            <a:off x="5839550" y="869198"/>
            <a:ext cx="2501734" cy="3898261"/>
            <a:chOff x="1118224" y="283725"/>
            <a:chExt cx="2103358" cy="4076400"/>
          </a:xfrm>
        </p:grpSpPr>
        <p:sp>
          <p:nvSpPr>
            <p:cNvPr id="781" name="Google Shape;781;g61e5caad7e_0_1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g61e5caad7e_0_10"/>
            <p:cNvSpPr/>
            <p:nvPr/>
          </p:nvSpPr>
          <p:spPr>
            <a:xfrm>
              <a:off x="1118224" y="341737"/>
              <a:ext cx="2048100" cy="2148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g61e5caad7e_0_10"/>
            <p:cNvSpPr/>
            <p:nvPr/>
          </p:nvSpPr>
          <p:spPr>
            <a:xfrm>
              <a:off x="1173483" y="1300290"/>
              <a:ext cx="2048100" cy="7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género/forma + </a:t>
              </a:r>
              <a:endParaRPr sz="18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medio de</a:t>
              </a:r>
              <a:endParaRPr sz="18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interpretación</a:t>
              </a:r>
              <a:endParaRPr sz="18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84" name="Google Shape;784;g61e5caad7e_0_10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1.115</a:t>
              </a:r>
              <a:endParaRPr sz="40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5" name="Google Shape;785;g61e5caad7e_0_10"/>
            <p:cNvSpPr/>
            <p:nvPr/>
          </p:nvSpPr>
          <p:spPr>
            <a:xfrm>
              <a:off x="1118308" y="2489729"/>
              <a:ext cx="2030400" cy="17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155	   </a:t>
              </a:r>
              <a:r>
                <a:rPr lang="es-AR" sz="2400" b="1" dirty="0">
                  <a:solidFill>
                    <a:srgbClr val="FFD966"/>
                  </a:solidFill>
                  <a:latin typeface="Roboto"/>
                  <a:ea typeface="Roboto"/>
                  <a:cs typeface="Roboto"/>
                  <a:sym typeface="Roboto"/>
                </a:rPr>
                <a:t>1.030</a:t>
              </a:r>
              <a:endParaRPr sz="2400" b="1" dirty="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162	</a:t>
              </a:r>
              <a:r>
                <a:rPr lang="es-AR" sz="24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     </a:t>
              </a:r>
              <a:r>
                <a:rPr lang="es-AR" sz="2400" b="1" dirty="0" smtClean="0">
                  <a:solidFill>
                    <a:srgbClr val="FFD966"/>
                  </a:solidFill>
                  <a:latin typeface="Roboto"/>
                  <a:ea typeface="Roboto"/>
                  <a:cs typeface="Roboto"/>
                  <a:sym typeface="Roboto"/>
                </a:rPr>
                <a:t>85</a:t>
              </a:r>
              <a:endParaRPr sz="2400" b="1" dirty="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86" name="Google Shape;786;g61e5caad7e_0_10"/>
          <p:cNvSpPr txBox="1"/>
          <p:nvPr/>
        </p:nvSpPr>
        <p:spPr>
          <a:xfrm>
            <a:off x="518400" y="134175"/>
            <a:ext cx="54168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51.518 registros de autoridad</a:t>
            </a:r>
            <a:endParaRPr sz="3000" b="1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61e5caad7e_0_25"/>
          <p:cNvSpPr txBox="1">
            <a:spLocks noGrp="1"/>
          </p:cNvSpPr>
          <p:nvPr>
            <p:ph type="ctrTitle"/>
          </p:nvPr>
        </p:nvSpPr>
        <p:spPr>
          <a:xfrm>
            <a:off x="453175" y="142949"/>
            <a:ext cx="4255500" cy="9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rgbClr val="FFD966"/>
                </a:solidFill>
              </a:rPr>
              <a:t>Tareas en la lista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792" name="Google Shape;792;g61e5caad7e_0_25"/>
          <p:cNvSpPr txBox="1">
            <a:spLocks noGrp="1"/>
          </p:cNvSpPr>
          <p:nvPr>
            <p:ph type="subTitle" idx="1"/>
          </p:nvPr>
        </p:nvSpPr>
        <p:spPr>
          <a:xfrm>
            <a:off x="314275" y="985600"/>
            <a:ext cx="7844700" cy="3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s-AR" sz="2200"/>
              <a:t>Traducciones incorrectas y desactualizadas.</a:t>
            </a:r>
            <a:br>
              <a:rPr lang="es-AR" sz="2200"/>
            </a:b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s-AR" sz="2200"/>
              <a:t>Términos que no son utilizados en nuestro medio cultural:</a:t>
            </a:r>
            <a:br>
              <a:rPr lang="es-AR" sz="2200"/>
            </a:br>
            <a:r>
              <a:rPr lang="es-AR" sz="2200"/>
              <a:t>Aderezo femenino =&gt; Cosméticos</a:t>
            </a:r>
            <a:br>
              <a:rPr lang="es-AR" sz="2200"/>
            </a:br>
            <a:r>
              <a:rPr lang="es-AR" sz="2200"/>
              <a:t>Cometas (Aeronáutica) =&gt; Barriletes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/>
              <a:t>Ferrocarriles subterráneos =&gt; Subtes</a:t>
            </a:r>
            <a:br>
              <a:rPr lang="es-AR" sz="2200"/>
            </a:b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s-AR" sz="2200"/>
              <a:t>Encabezamientos en orden invertido</a:t>
            </a:r>
            <a:br>
              <a:rPr lang="es-AR" sz="2200"/>
            </a:br>
            <a:r>
              <a:rPr lang="es-AR" sz="2200"/>
              <a:t>Aire, Control de la calidad del</a:t>
            </a:r>
            <a:br>
              <a:rPr lang="es-AR" sz="2200"/>
            </a:br>
            <a:r>
              <a:rPr lang="es-AR" sz="2200"/>
              <a:t>África, Guerra de, 1859-1860</a:t>
            </a:r>
            <a:br>
              <a:rPr lang="es-AR" sz="2200"/>
            </a:b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g61efbbe62a_1_583"/>
          <p:cNvGrpSpPr/>
          <p:nvPr/>
        </p:nvGrpSpPr>
        <p:grpSpPr>
          <a:xfrm>
            <a:off x="2820225" y="891450"/>
            <a:ext cx="3175200" cy="3175200"/>
            <a:chOff x="2820225" y="891450"/>
            <a:chExt cx="3175200" cy="3175200"/>
          </a:xfrm>
        </p:grpSpPr>
        <p:sp>
          <p:nvSpPr>
            <p:cNvPr id="798" name="Google Shape;798;g61efbbe62a_1_583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61efbbe62a_1_583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" name="Google Shape;800;g61efbbe62a_1_583"/>
          <p:cNvGrpSpPr/>
          <p:nvPr/>
        </p:nvGrpSpPr>
        <p:grpSpPr>
          <a:xfrm>
            <a:off x="5130375" y="2422675"/>
            <a:ext cx="1974000" cy="1063200"/>
            <a:chOff x="5130375" y="2422675"/>
            <a:chExt cx="1974000" cy="1063200"/>
          </a:xfrm>
        </p:grpSpPr>
        <p:sp>
          <p:nvSpPr>
            <p:cNvPr id="801" name="Google Shape;801;g61efbbe62a_1_583"/>
            <p:cNvSpPr/>
            <p:nvPr/>
          </p:nvSpPr>
          <p:spPr>
            <a:xfrm>
              <a:off x="5130375" y="2707675"/>
              <a:ext cx="1974000" cy="7782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AR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Término autorizado relaciones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AR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notas de alcance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61efbbe62a_1_583"/>
            <p:cNvSpPr/>
            <p:nvPr/>
          </p:nvSpPr>
          <p:spPr>
            <a:xfrm>
              <a:off x="5130375" y="2422675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LCSH</a:t>
              </a:r>
              <a:endParaRPr sz="2400" b="1" i="0" u="none" strike="noStrike" cap="none">
                <a:solidFill>
                  <a:srgbClr val="FFFFFF"/>
                </a:solidFill>
              </a:endParaRPr>
            </a:p>
          </p:txBody>
        </p:sp>
      </p:grpSp>
      <p:grpSp>
        <p:nvGrpSpPr>
          <p:cNvPr id="803" name="Google Shape;803;g61efbbe62a_1_583"/>
          <p:cNvGrpSpPr/>
          <p:nvPr/>
        </p:nvGrpSpPr>
        <p:grpSpPr>
          <a:xfrm>
            <a:off x="3437950" y="517875"/>
            <a:ext cx="2323200" cy="1106075"/>
            <a:chOff x="3437950" y="517875"/>
            <a:chExt cx="2323200" cy="1106075"/>
          </a:xfrm>
        </p:grpSpPr>
        <p:sp>
          <p:nvSpPr>
            <p:cNvPr id="804" name="Google Shape;804;g61efbbe62a_1_583"/>
            <p:cNvSpPr/>
            <p:nvPr/>
          </p:nvSpPr>
          <p:spPr>
            <a:xfrm>
              <a:off x="3798075" y="994250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Bilindex</a:t>
              </a: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g61efbbe62a_1_583"/>
            <p:cNvSpPr/>
            <p:nvPr/>
          </p:nvSpPr>
          <p:spPr>
            <a:xfrm>
              <a:off x="3437950" y="517875"/>
              <a:ext cx="2323200" cy="476400"/>
            </a:xfrm>
            <a:prstGeom prst="round1Rect">
              <a:avLst>
                <a:gd name="adj" fmla="val 50000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s-AR" sz="3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LEM BNMM</a:t>
              </a:r>
              <a:endParaRPr sz="3000" b="1" i="0" u="none" strike="noStrike" cap="none">
                <a:solidFill>
                  <a:srgbClr val="FFFFFF"/>
                </a:solidFill>
              </a:endParaRPr>
            </a:p>
          </p:txBody>
        </p:sp>
      </p:grpSp>
      <p:grpSp>
        <p:nvGrpSpPr>
          <p:cNvPr id="806" name="Google Shape;806;g61efbbe62a_1_583"/>
          <p:cNvGrpSpPr/>
          <p:nvPr/>
        </p:nvGrpSpPr>
        <p:grpSpPr>
          <a:xfrm>
            <a:off x="2135300" y="2304000"/>
            <a:ext cx="1974000" cy="1181875"/>
            <a:chOff x="2135300" y="2304000"/>
            <a:chExt cx="1974000" cy="1181875"/>
          </a:xfrm>
        </p:grpSpPr>
        <p:sp>
          <p:nvSpPr>
            <p:cNvPr id="807" name="Google Shape;807;g61efbbe62a_1_583"/>
            <p:cNvSpPr/>
            <p:nvPr/>
          </p:nvSpPr>
          <p:spPr>
            <a:xfrm>
              <a:off x="2215875" y="2707675"/>
              <a:ext cx="1582200" cy="7782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AR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BNE, CISC, RAMEAU, tesauros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61efbbe62a_1_583"/>
            <p:cNvSpPr/>
            <p:nvPr/>
          </p:nvSpPr>
          <p:spPr>
            <a:xfrm>
              <a:off x="2135300" y="2304000"/>
              <a:ext cx="1974000" cy="403800"/>
            </a:xfrm>
            <a:prstGeom prst="round1Rect">
              <a:avLst>
                <a:gd name="adj" fmla="val 50000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AR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Otros vocabularios</a:t>
              </a:r>
              <a:endParaRPr sz="1600" b="1" i="0" u="none" strike="noStrike" cap="none">
                <a:solidFill>
                  <a:srgbClr val="FFFFFF"/>
                </a:solidFill>
              </a:endParaRPr>
            </a:p>
          </p:txBody>
        </p:sp>
      </p:grpSp>
      <p:sp>
        <p:nvSpPr>
          <p:cNvPr id="809" name="Google Shape;809;g61efbbe62a_1_583"/>
          <p:cNvSpPr/>
          <p:nvPr/>
        </p:nvSpPr>
        <p:spPr>
          <a:xfrm>
            <a:off x="470025" y="456600"/>
            <a:ext cx="2484600" cy="596100"/>
          </a:xfrm>
          <a:prstGeom prst="round1Rect">
            <a:avLst>
              <a:gd name="adj" fmla="val 50000"/>
            </a:avLst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Manual de indización BNMM</a:t>
            </a:r>
            <a:endParaRPr sz="1800" b="1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g61efbbe62a_1_1194"/>
          <p:cNvGrpSpPr/>
          <p:nvPr/>
        </p:nvGrpSpPr>
        <p:grpSpPr>
          <a:xfrm>
            <a:off x="2256566" y="600904"/>
            <a:ext cx="4036590" cy="3713070"/>
            <a:chOff x="2256566" y="677104"/>
            <a:chExt cx="4036590" cy="3713070"/>
          </a:xfrm>
        </p:grpSpPr>
        <p:sp>
          <p:nvSpPr>
            <p:cNvPr id="815" name="Google Shape;815;g61efbbe62a_1_1194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61efbbe62a_1_119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61efbbe62a_1_1194"/>
            <p:cNvSpPr/>
            <p:nvPr/>
          </p:nvSpPr>
          <p:spPr>
            <a:xfrm rot="-6598839">
              <a:off x="2887641" y="2346983"/>
              <a:ext cx="1199287" cy="1199287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61efbbe62a_1_119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61efbbe62a_1_119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61efbbe62a_1_119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g61efbbe62a_1_1194"/>
          <p:cNvGrpSpPr/>
          <p:nvPr/>
        </p:nvGrpSpPr>
        <p:grpSpPr>
          <a:xfrm>
            <a:off x="4447194" y="1739566"/>
            <a:ext cx="2440200" cy="2440200"/>
            <a:chOff x="4447194" y="1815766"/>
            <a:chExt cx="2440200" cy="2440200"/>
          </a:xfrm>
        </p:grpSpPr>
        <p:sp>
          <p:nvSpPr>
            <p:cNvPr id="822" name="Google Shape;822;g61efbbe62a_1_1194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61efbbe62a_1_1194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AR" sz="12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congue tempus</a:t>
              </a: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4" name="Google Shape;824;g61efbbe62a_1_1194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825" name="Google Shape;825;g61efbbe62a_1_119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61efbbe62a_1_119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AR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7" name="Google Shape;827;g61efbbe62a_1_1194"/>
          <p:cNvGrpSpPr/>
          <p:nvPr/>
        </p:nvGrpSpPr>
        <p:grpSpPr>
          <a:xfrm>
            <a:off x="2256566" y="600904"/>
            <a:ext cx="4036590" cy="3713070"/>
            <a:chOff x="2256566" y="677104"/>
            <a:chExt cx="4036590" cy="3713070"/>
          </a:xfrm>
        </p:grpSpPr>
        <p:sp>
          <p:nvSpPr>
            <p:cNvPr id="828" name="Google Shape;828;g61efbbe62a_1_1194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61efbbe62a_1_119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61efbbe62a_1_1194"/>
            <p:cNvSpPr/>
            <p:nvPr/>
          </p:nvSpPr>
          <p:spPr>
            <a:xfrm rot="-6598839">
              <a:off x="2887641" y="2346983"/>
              <a:ext cx="1199287" cy="1199287"/>
            </a:xfrm>
            <a:prstGeom prst="ellips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61efbbe62a_1_119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61efbbe62a_1_119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61efbbe62a_1_119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g61efbbe62a_1_1194"/>
          <p:cNvGrpSpPr/>
          <p:nvPr/>
        </p:nvGrpSpPr>
        <p:grpSpPr>
          <a:xfrm>
            <a:off x="4447194" y="1739566"/>
            <a:ext cx="2440200" cy="2440200"/>
            <a:chOff x="4447194" y="1815766"/>
            <a:chExt cx="2440200" cy="2440200"/>
          </a:xfrm>
        </p:grpSpPr>
        <p:sp>
          <p:nvSpPr>
            <p:cNvPr id="835" name="Google Shape;835;g61efbbe62a_1_1194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08563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61efbbe62a_1_1194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AR" sz="12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congue tempus</a:t>
              </a: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7" name="Google Shape;837;g61efbbe62a_1_1194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838" name="Google Shape;838;g61efbbe62a_1_119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B7140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61efbbe62a_1_119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AR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0" name="Google Shape;840;g61efbbe62a_1_1194"/>
          <p:cNvGrpSpPr/>
          <p:nvPr/>
        </p:nvGrpSpPr>
        <p:grpSpPr>
          <a:xfrm>
            <a:off x="2256566" y="600904"/>
            <a:ext cx="4036590" cy="3713070"/>
            <a:chOff x="2256566" y="677104"/>
            <a:chExt cx="4036590" cy="3713070"/>
          </a:xfrm>
        </p:grpSpPr>
        <p:sp>
          <p:nvSpPr>
            <p:cNvPr id="841" name="Google Shape;841;g61efbbe62a_1_1194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61efbbe62a_1_119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61efbbe62a_1_1194"/>
            <p:cNvSpPr/>
            <p:nvPr/>
          </p:nvSpPr>
          <p:spPr>
            <a:xfrm rot="-6598839">
              <a:off x="2887641" y="2346983"/>
              <a:ext cx="1199287" cy="1199287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61efbbe62a_1_119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61efbbe62a_1_119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61efbbe62a_1_119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g61efbbe62a_1_1194"/>
          <p:cNvGrpSpPr/>
          <p:nvPr/>
        </p:nvGrpSpPr>
        <p:grpSpPr>
          <a:xfrm>
            <a:off x="4447194" y="1739566"/>
            <a:ext cx="2440200" cy="2440200"/>
            <a:chOff x="4447194" y="1815766"/>
            <a:chExt cx="2440200" cy="2440200"/>
          </a:xfrm>
        </p:grpSpPr>
        <p:sp>
          <p:nvSpPr>
            <p:cNvPr id="848" name="Google Shape;848;g61efbbe62a_1_1194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61efbbe62a_1_1194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AR" sz="12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congue tempus</a:t>
              </a: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0" name="Google Shape;850;g61efbbe62a_1_1194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851" name="Google Shape;851;g61efbbe62a_1_119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61efbbe62a_1_119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AR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3" name="Google Shape;853;g61efbbe62a_1_1194"/>
          <p:cNvGrpSpPr/>
          <p:nvPr/>
        </p:nvGrpSpPr>
        <p:grpSpPr>
          <a:xfrm>
            <a:off x="2256566" y="600904"/>
            <a:ext cx="4036590" cy="3784816"/>
            <a:chOff x="2256566" y="677104"/>
            <a:chExt cx="4036590" cy="3784816"/>
          </a:xfrm>
        </p:grpSpPr>
        <p:sp>
          <p:nvSpPr>
            <p:cNvPr id="854" name="Google Shape;854;g61efbbe62a_1_1194"/>
            <p:cNvSpPr/>
            <p:nvPr/>
          </p:nvSpPr>
          <p:spPr>
            <a:xfrm rot="-6596327">
              <a:off x="3477988" y="3336300"/>
              <a:ext cx="994088" cy="981939"/>
            </a:xfrm>
            <a:prstGeom prst="ellips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61efbbe62a_1_119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g61efbbe62a_1_1194"/>
            <p:cNvSpPr/>
            <p:nvPr/>
          </p:nvSpPr>
          <p:spPr>
            <a:xfrm rot="-6598839">
              <a:off x="2887641" y="2346983"/>
              <a:ext cx="1199287" cy="1199287"/>
            </a:xfrm>
            <a:prstGeom prst="ellips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61efbbe62a_1_119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A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61efbbe62a_1_119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g61efbbe62a_1_119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g61efbbe62a_1_1194"/>
          <p:cNvGrpSpPr/>
          <p:nvPr/>
        </p:nvGrpSpPr>
        <p:grpSpPr>
          <a:xfrm>
            <a:off x="1996500" y="1739566"/>
            <a:ext cx="4890894" cy="2440200"/>
            <a:chOff x="1996500" y="1815766"/>
            <a:chExt cx="4890894" cy="2440200"/>
          </a:xfrm>
        </p:grpSpPr>
        <p:sp>
          <p:nvSpPr>
            <p:cNvPr id="861" name="Google Shape;861;g61efbbe62a_1_1194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08563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61efbbe62a_1_1194"/>
            <p:cNvSpPr txBox="1"/>
            <p:nvPr/>
          </p:nvSpPr>
          <p:spPr>
            <a:xfrm>
              <a:off x="1996500" y="1951938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AR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FRBR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3" name="Google Shape;863;g61efbbe62a_1_1194"/>
          <p:cNvGrpSpPr/>
          <p:nvPr/>
        </p:nvGrpSpPr>
        <p:grpSpPr>
          <a:xfrm>
            <a:off x="3481662" y="1297853"/>
            <a:ext cx="1586400" cy="1423800"/>
            <a:chOff x="3405462" y="1374053"/>
            <a:chExt cx="1586400" cy="1423800"/>
          </a:xfrm>
        </p:grpSpPr>
        <p:sp>
          <p:nvSpPr>
            <p:cNvPr id="864" name="Google Shape;864;g61efbbe62a_1_119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B7140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61efbbe62a_1_1194"/>
            <p:cNvSpPr txBox="1"/>
            <p:nvPr/>
          </p:nvSpPr>
          <p:spPr>
            <a:xfrm>
              <a:off x="3405462" y="1613600"/>
              <a:ext cx="1586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AR" sz="1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gestión de los vocabularios</a:t>
              </a: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66" name="Google Shape;866;g61efbbe62a_1_1194"/>
          <p:cNvSpPr txBox="1"/>
          <p:nvPr/>
        </p:nvSpPr>
        <p:spPr>
          <a:xfrm>
            <a:off x="3142500" y="2704525"/>
            <a:ext cx="716700" cy="432900"/>
          </a:xfrm>
          <a:prstGeom prst="rect">
            <a:avLst/>
          </a:prstGeom>
          <a:solidFill>
            <a:srgbClr val="0B77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rgbClr val="FFFFFF"/>
                </a:solidFill>
                <a:highlight>
                  <a:srgbClr val="0B7743"/>
                </a:highlight>
                <a:latin typeface="Roboto"/>
                <a:ea typeface="Roboto"/>
                <a:cs typeface="Roboto"/>
                <a:sym typeface="Roboto"/>
              </a:rPr>
              <a:t>FRAD</a:t>
            </a:r>
            <a:endParaRPr sz="1400" b="0" i="0" u="none" strike="noStrike" cap="none">
              <a:solidFill>
                <a:srgbClr val="FFFFFF"/>
              </a:solidFill>
              <a:highlight>
                <a:srgbClr val="0B774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g61efbbe62a_1_1194"/>
          <p:cNvSpPr txBox="1"/>
          <p:nvPr/>
        </p:nvSpPr>
        <p:spPr>
          <a:xfrm>
            <a:off x="4990725" y="1289225"/>
            <a:ext cx="716700" cy="335700"/>
          </a:xfrm>
          <a:prstGeom prst="rect">
            <a:avLst/>
          </a:prstGeom>
          <a:solidFill>
            <a:srgbClr val="0B77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RDA</a:t>
            </a:r>
            <a:endParaRPr sz="14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8" name="Google Shape;868;g61efbbe62a_1_1194"/>
          <p:cNvSpPr txBox="1"/>
          <p:nvPr/>
        </p:nvSpPr>
        <p:spPr>
          <a:xfrm>
            <a:off x="3601200" y="3572225"/>
            <a:ext cx="846000" cy="432900"/>
          </a:xfrm>
          <a:prstGeom prst="rect">
            <a:avLst/>
          </a:prstGeom>
          <a:solidFill>
            <a:srgbClr val="0B77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highlight>
                  <a:srgbClr val="0B7743"/>
                </a:highlight>
                <a:latin typeface="Nunito"/>
                <a:ea typeface="Nunito"/>
                <a:cs typeface="Nunito"/>
                <a:sym typeface="Nunito"/>
              </a:rPr>
              <a:t>FRSAD</a:t>
            </a:r>
            <a:endParaRPr sz="1400" b="1" i="0" u="none" strike="noStrike" cap="none">
              <a:solidFill>
                <a:srgbClr val="FFFFFF"/>
              </a:solidFill>
              <a:highlight>
                <a:srgbClr val="0B774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9" name="Google Shape;869;g61efbbe62a_1_1194"/>
          <p:cNvSpPr txBox="1"/>
          <p:nvPr/>
        </p:nvSpPr>
        <p:spPr>
          <a:xfrm>
            <a:off x="5250925" y="2712750"/>
            <a:ext cx="10422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FFFFFF"/>
                </a:solidFill>
                <a:highlight>
                  <a:srgbClr val="0B7743"/>
                </a:highlight>
                <a:latin typeface="Nunito"/>
                <a:ea typeface="Nunito"/>
                <a:cs typeface="Nunito"/>
                <a:sym typeface="Nunito"/>
              </a:rPr>
              <a:t>LRM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61efbbe62a_1_1795"/>
          <p:cNvSpPr/>
          <p:nvPr/>
        </p:nvSpPr>
        <p:spPr>
          <a:xfrm>
            <a:off x="631200" y="590900"/>
            <a:ext cx="4651800" cy="1155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LCGFT 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CC66"/>
                </a:solidFill>
                <a:latin typeface="Roboto"/>
                <a:ea typeface="Roboto"/>
                <a:cs typeface="Roboto"/>
                <a:sym typeface="Roboto"/>
              </a:rPr>
              <a:t>Términos de género/forma</a:t>
            </a:r>
            <a:endParaRPr sz="2400" b="1">
              <a:solidFill>
                <a:srgbClr val="FFCC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5" name="Google Shape;875;g61efbbe62a_1_1795"/>
          <p:cNvSpPr/>
          <p:nvPr/>
        </p:nvSpPr>
        <p:spPr>
          <a:xfrm>
            <a:off x="1634750" y="1943925"/>
            <a:ext cx="5342700" cy="1335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LCMPT 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CC66"/>
                </a:solidFill>
                <a:latin typeface="Roboto"/>
                <a:ea typeface="Roboto"/>
                <a:cs typeface="Roboto"/>
                <a:sym typeface="Roboto"/>
              </a:rPr>
              <a:t>Tesauro de medios de interpretación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6" name="Google Shape;876;g61efbbe62a_1_1795"/>
          <p:cNvSpPr/>
          <p:nvPr/>
        </p:nvSpPr>
        <p:spPr>
          <a:xfrm>
            <a:off x="2272700" y="3476950"/>
            <a:ext cx="5861400" cy="1155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LCDGT 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CC66"/>
                </a:solidFill>
                <a:latin typeface="Roboto"/>
                <a:ea typeface="Roboto"/>
                <a:cs typeface="Roboto"/>
                <a:sym typeface="Roboto"/>
              </a:rPr>
              <a:t>Términos de grupos demográficos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61e5caad7e_0_20"/>
          <p:cNvSpPr txBox="1">
            <a:spLocks noGrp="1"/>
          </p:cNvSpPr>
          <p:nvPr>
            <p:ph type="ctrTitle"/>
          </p:nvPr>
        </p:nvSpPr>
        <p:spPr>
          <a:xfrm>
            <a:off x="475750" y="421725"/>
            <a:ext cx="59670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/>
              <a:t>Vocabularios BNMM</a:t>
            </a:r>
            <a:endParaRPr sz="4800"/>
          </a:p>
        </p:txBody>
      </p:sp>
      <p:sp>
        <p:nvSpPr>
          <p:cNvPr id="882" name="Google Shape;882;g61e5caad7e_0_20"/>
          <p:cNvSpPr txBox="1">
            <a:spLocks noGrp="1"/>
          </p:cNvSpPr>
          <p:nvPr>
            <p:ph type="subTitle" idx="1"/>
          </p:nvPr>
        </p:nvSpPr>
        <p:spPr>
          <a:xfrm>
            <a:off x="428800" y="2241725"/>
            <a:ext cx="6060900" cy="14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s-AR" sz="2400" b="1">
                <a:solidFill>
                  <a:srgbClr val="FFCC66"/>
                </a:solidFill>
              </a:rPr>
              <a:t>encabezamientos de materias</a:t>
            </a:r>
            <a:r>
              <a:rPr lang="es-AR" sz="2400">
                <a:solidFill>
                  <a:srgbClr val="FFFFFF"/>
                </a:solidFill>
              </a:rPr>
              <a:t> (EM)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s-AR" sz="2400" b="1">
                <a:solidFill>
                  <a:srgbClr val="FFCC66"/>
                </a:solidFill>
              </a:rPr>
              <a:t>términos de género/forma</a:t>
            </a:r>
            <a:r>
              <a:rPr lang="es-AR" sz="2400">
                <a:solidFill>
                  <a:srgbClr val="FFFFFF"/>
                </a:solidFill>
              </a:rPr>
              <a:t> (TGF)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s-AR" sz="2400" b="1">
                <a:solidFill>
                  <a:srgbClr val="FFCC66"/>
                </a:solidFill>
              </a:rPr>
              <a:t>medios de interpretación</a:t>
            </a:r>
            <a:r>
              <a:rPr lang="es-AR" sz="2400">
                <a:solidFill>
                  <a:srgbClr val="FFFFFF"/>
                </a:solidFill>
              </a:rPr>
              <a:t> (MI)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7" name="Google Shape;887;g61e5caad7e_0_15"/>
          <p:cNvCxnSpPr>
            <a:stCxn id="888" idx="2"/>
            <a:endCxn id="889" idx="0"/>
          </p:cNvCxnSpPr>
          <p:nvPr/>
        </p:nvCxnSpPr>
        <p:spPr>
          <a:xfrm rot="-5400000" flipH="1">
            <a:off x="5361350" y="125749"/>
            <a:ext cx="762300" cy="36873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90" name="Google Shape;890;g61e5caad7e_0_15"/>
          <p:cNvCxnSpPr>
            <a:stCxn id="891" idx="0"/>
            <a:endCxn id="888" idx="2"/>
          </p:cNvCxnSpPr>
          <p:nvPr/>
        </p:nvCxnSpPr>
        <p:spPr>
          <a:xfrm rot="-5400000">
            <a:off x="2334400" y="762388"/>
            <a:ext cx="738600" cy="23904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92" name="Google Shape;892;g61e5caad7e_0_15"/>
          <p:cNvCxnSpPr>
            <a:stCxn id="893" idx="2"/>
            <a:endCxn id="894" idx="0"/>
          </p:cNvCxnSpPr>
          <p:nvPr/>
        </p:nvCxnSpPr>
        <p:spPr>
          <a:xfrm rot="5400000">
            <a:off x="3584771" y="2589650"/>
            <a:ext cx="762300" cy="11688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95" name="Google Shape;895;g61e5caad7e_0_15"/>
          <p:cNvCxnSpPr>
            <a:stCxn id="896" idx="0"/>
            <a:endCxn id="891" idx="2"/>
          </p:cNvCxnSpPr>
          <p:nvPr/>
        </p:nvCxnSpPr>
        <p:spPr>
          <a:xfrm rot="-5400000">
            <a:off x="1049650" y="3096075"/>
            <a:ext cx="738600" cy="1794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97" name="Google Shape;897;g61e5caad7e_0_15"/>
          <p:cNvCxnSpPr>
            <a:stCxn id="889" idx="2"/>
            <a:endCxn id="898" idx="0"/>
          </p:cNvCxnSpPr>
          <p:nvPr/>
        </p:nvCxnSpPr>
        <p:spPr>
          <a:xfrm rot="-5400000" flipH="1">
            <a:off x="7322000" y="3057075"/>
            <a:ext cx="762300" cy="2340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99" name="Google Shape;899;g61e5caad7e_0_15"/>
          <p:cNvCxnSpPr>
            <a:stCxn id="900" idx="0"/>
            <a:endCxn id="889" idx="2"/>
          </p:cNvCxnSpPr>
          <p:nvPr/>
        </p:nvCxnSpPr>
        <p:spPr>
          <a:xfrm rot="-5400000">
            <a:off x="6160600" y="2129600"/>
            <a:ext cx="762000" cy="2088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901" name="Google Shape;901;g61e5caad7e_0_15"/>
          <p:cNvGrpSpPr/>
          <p:nvPr/>
        </p:nvGrpSpPr>
        <p:grpSpPr>
          <a:xfrm>
            <a:off x="996800" y="717600"/>
            <a:ext cx="5804100" cy="870649"/>
            <a:chOff x="996800" y="717600"/>
            <a:chExt cx="5804100" cy="870649"/>
          </a:xfrm>
        </p:grpSpPr>
        <p:sp>
          <p:nvSpPr>
            <p:cNvPr id="888" name="Google Shape;888;g61e5caad7e_0_15"/>
            <p:cNvSpPr txBox="1"/>
            <p:nvPr/>
          </p:nvSpPr>
          <p:spPr>
            <a:xfrm>
              <a:off x="996800" y="717649"/>
              <a:ext cx="5804100" cy="870600"/>
            </a:xfrm>
            <a:prstGeom prst="rect">
              <a:avLst/>
            </a:prstGeom>
            <a:solidFill>
              <a:srgbClr val="155B54"/>
            </a:solidFill>
            <a:ln w="19050" cap="flat" cmpd="sng">
              <a:solidFill>
                <a:srgbClr val="155B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Encabezamiento de materia 150</a:t>
              </a:r>
              <a:endPara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2" name="Google Shape;902;g61e5caad7e_0_15"/>
            <p:cNvSpPr/>
            <p:nvPr/>
          </p:nvSpPr>
          <p:spPr>
            <a:xfrm>
              <a:off x="996800" y="717600"/>
              <a:ext cx="4655100" cy="10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g61e5caad7e_0_15"/>
          <p:cNvGrpSpPr/>
          <p:nvPr/>
        </p:nvGrpSpPr>
        <p:grpSpPr>
          <a:xfrm>
            <a:off x="214450" y="2326813"/>
            <a:ext cx="2588100" cy="489675"/>
            <a:chOff x="214450" y="2326813"/>
            <a:chExt cx="2588100" cy="489675"/>
          </a:xfrm>
        </p:grpSpPr>
        <p:sp>
          <p:nvSpPr>
            <p:cNvPr id="891" name="Google Shape;891;g61e5caad7e_0_15"/>
            <p:cNvSpPr txBox="1"/>
            <p:nvPr/>
          </p:nvSpPr>
          <p:spPr>
            <a:xfrm>
              <a:off x="214450" y="2326888"/>
              <a:ext cx="2588100" cy="489600"/>
            </a:xfrm>
            <a:prstGeom prst="rect">
              <a:avLst/>
            </a:prstGeom>
            <a:solidFill>
              <a:srgbClr val="1D7E74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términos género/forma (155)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4" name="Google Shape;904;g61e5caad7e_0_15"/>
            <p:cNvSpPr/>
            <p:nvPr/>
          </p:nvSpPr>
          <p:spPr>
            <a:xfrm>
              <a:off x="429112" y="2326813"/>
              <a:ext cx="1814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g61e5caad7e_0_15"/>
          <p:cNvGrpSpPr/>
          <p:nvPr/>
        </p:nvGrpSpPr>
        <p:grpSpPr>
          <a:xfrm>
            <a:off x="6118100" y="2350350"/>
            <a:ext cx="2936100" cy="442575"/>
            <a:chOff x="6118100" y="2350350"/>
            <a:chExt cx="2936100" cy="442575"/>
          </a:xfrm>
        </p:grpSpPr>
        <p:sp>
          <p:nvSpPr>
            <p:cNvPr id="889" name="Google Shape;889;g61e5caad7e_0_15"/>
            <p:cNvSpPr txBox="1"/>
            <p:nvPr/>
          </p:nvSpPr>
          <p:spPr>
            <a:xfrm>
              <a:off x="6118100" y="2350425"/>
              <a:ext cx="2936100" cy="442500"/>
            </a:xfrm>
            <a:prstGeom prst="rect">
              <a:avLst/>
            </a:prstGeom>
            <a:solidFill>
              <a:srgbClr val="1D7E74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grupos demográficos 150 - 072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6" name="Google Shape;906;g61e5caad7e_0_15"/>
            <p:cNvSpPr/>
            <p:nvPr/>
          </p:nvSpPr>
          <p:spPr>
            <a:xfrm>
              <a:off x="6118100" y="2350350"/>
              <a:ext cx="2303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g61e5caad7e_0_15"/>
          <p:cNvGrpSpPr/>
          <p:nvPr/>
        </p:nvGrpSpPr>
        <p:grpSpPr>
          <a:xfrm>
            <a:off x="6624800" y="3555175"/>
            <a:ext cx="2390400" cy="714920"/>
            <a:chOff x="6624800" y="3555175"/>
            <a:chExt cx="2390400" cy="714920"/>
          </a:xfrm>
        </p:grpSpPr>
        <p:sp>
          <p:nvSpPr>
            <p:cNvPr id="898" name="Google Shape;898;g61e5caad7e_0_15"/>
            <p:cNvSpPr txBox="1"/>
            <p:nvPr/>
          </p:nvSpPr>
          <p:spPr>
            <a:xfrm>
              <a:off x="6624800" y="3555195"/>
              <a:ext cx="2390400" cy="714900"/>
            </a:xfrm>
            <a:prstGeom prst="rect">
              <a:avLst/>
            </a:prstGeom>
            <a:solidFill>
              <a:srgbClr val="249C90"/>
            </a:solidFill>
            <a:ln w="19050" cap="flat" cmpd="sng">
              <a:solidFill>
                <a:srgbClr val="249C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386</a:t>
              </a:r>
              <a:r>
                <a:rPr lang="es-AR" sz="1800">
                  <a:solidFill>
                    <a:srgbClr val="FFCC66"/>
                  </a:solidFill>
                  <a:latin typeface="Roboto"/>
                  <a:ea typeface="Roboto"/>
                  <a:cs typeface="Roboto"/>
                  <a:sym typeface="Roboto"/>
                </a:rPr>
                <a:t> ## $a Budistas</a:t>
              </a:r>
              <a:endParaRPr sz="1800">
                <a:solidFill>
                  <a:srgbClr val="FFCC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8" name="Google Shape;908;g61e5caad7e_0_15"/>
            <p:cNvSpPr/>
            <p:nvPr/>
          </p:nvSpPr>
          <p:spPr>
            <a:xfrm>
              <a:off x="6624800" y="3555175"/>
              <a:ext cx="2390400" cy="8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g61e5caad7e_0_15"/>
          <p:cNvGrpSpPr/>
          <p:nvPr/>
        </p:nvGrpSpPr>
        <p:grpSpPr>
          <a:xfrm>
            <a:off x="2444050" y="3555075"/>
            <a:ext cx="1925438" cy="714900"/>
            <a:chOff x="2044050" y="3555075"/>
            <a:chExt cx="1925438" cy="714900"/>
          </a:xfrm>
        </p:grpSpPr>
        <p:sp>
          <p:nvSpPr>
            <p:cNvPr id="894" name="Google Shape;894;g61e5caad7e_0_15"/>
            <p:cNvSpPr txBox="1"/>
            <p:nvPr/>
          </p:nvSpPr>
          <p:spPr>
            <a:xfrm>
              <a:off x="2044050" y="3555075"/>
              <a:ext cx="1874700" cy="714900"/>
            </a:xfrm>
            <a:prstGeom prst="rect">
              <a:avLst/>
            </a:prstGeom>
            <a:solidFill>
              <a:srgbClr val="249C90"/>
            </a:solidFill>
            <a:ln w="19050" cap="flat" cmpd="sng">
              <a:solidFill>
                <a:srgbClr val="249C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382</a:t>
              </a:r>
              <a:r>
                <a:rPr lang="es-AR" sz="1800">
                  <a:solidFill>
                    <a:srgbClr val="FFCC66"/>
                  </a:solidFill>
                  <a:latin typeface="Roboto"/>
                  <a:ea typeface="Roboto"/>
                  <a:cs typeface="Roboto"/>
                  <a:sym typeface="Roboto"/>
                </a:rPr>
                <a:t> 0# $a piano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0" name="Google Shape;910;g61e5caad7e_0_15"/>
            <p:cNvSpPr/>
            <p:nvPr/>
          </p:nvSpPr>
          <p:spPr>
            <a:xfrm>
              <a:off x="2094788" y="3555095"/>
              <a:ext cx="1874700" cy="8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g61e5caad7e_0_15"/>
          <p:cNvGrpSpPr/>
          <p:nvPr/>
        </p:nvGrpSpPr>
        <p:grpSpPr>
          <a:xfrm>
            <a:off x="214450" y="3555075"/>
            <a:ext cx="2229600" cy="714900"/>
            <a:chOff x="214450" y="3555075"/>
            <a:chExt cx="2229600" cy="714900"/>
          </a:xfrm>
        </p:grpSpPr>
        <p:sp>
          <p:nvSpPr>
            <p:cNvPr id="896" name="Google Shape;896;g61e5caad7e_0_15"/>
            <p:cNvSpPr txBox="1"/>
            <p:nvPr/>
          </p:nvSpPr>
          <p:spPr>
            <a:xfrm>
              <a:off x="214450" y="3555075"/>
              <a:ext cx="2229600" cy="714900"/>
            </a:xfrm>
            <a:prstGeom prst="rect">
              <a:avLst/>
            </a:prstGeom>
            <a:solidFill>
              <a:srgbClr val="249C90"/>
            </a:solidFill>
            <a:ln w="19050" cap="flat" cmpd="sng">
              <a:solidFill>
                <a:srgbClr val="249C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655</a:t>
              </a:r>
              <a:r>
                <a:rPr lang="es-AR" sz="1800">
                  <a:solidFill>
                    <a:srgbClr val="FFCC66"/>
                  </a:solidFill>
                  <a:latin typeface="Roboto"/>
                  <a:ea typeface="Roboto"/>
                  <a:cs typeface="Roboto"/>
                  <a:sym typeface="Roboto"/>
                </a:rPr>
                <a:t> #4 $a Poesía</a:t>
              </a:r>
              <a:endParaRPr sz="1800">
                <a:solidFill>
                  <a:srgbClr val="FFCC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2" name="Google Shape;912;g61e5caad7e_0_15"/>
            <p:cNvSpPr/>
            <p:nvPr/>
          </p:nvSpPr>
          <p:spPr>
            <a:xfrm>
              <a:off x="214450" y="3555176"/>
              <a:ext cx="2229600" cy="8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g61e5caad7e_0_15"/>
          <p:cNvGrpSpPr/>
          <p:nvPr/>
        </p:nvGrpSpPr>
        <p:grpSpPr>
          <a:xfrm>
            <a:off x="4382350" y="3555050"/>
            <a:ext cx="2229600" cy="714900"/>
            <a:chOff x="4382350" y="3555050"/>
            <a:chExt cx="2229600" cy="714900"/>
          </a:xfrm>
        </p:grpSpPr>
        <p:sp>
          <p:nvSpPr>
            <p:cNvPr id="900" name="Google Shape;900;g61e5caad7e_0_15"/>
            <p:cNvSpPr txBox="1"/>
            <p:nvPr/>
          </p:nvSpPr>
          <p:spPr>
            <a:xfrm>
              <a:off x="4382350" y="3555050"/>
              <a:ext cx="2229600" cy="714900"/>
            </a:xfrm>
            <a:prstGeom prst="rect">
              <a:avLst/>
            </a:prstGeom>
            <a:solidFill>
              <a:srgbClr val="249C90"/>
            </a:solidFill>
            <a:ln w="19050" cap="flat" cmpd="sng">
              <a:solidFill>
                <a:srgbClr val="249C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385</a:t>
              </a:r>
              <a:r>
                <a:rPr lang="es-AR" sz="1800">
                  <a:solidFill>
                    <a:srgbClr val="FFCC66"/>
                  </a:solidFill>
                  <a:latin typeface="Roboto"/>
                  <a:ea typeface="Roboto"/>
                  <a:cs typeface="Roboto"/>
                  <a:sym typeface="Roboto"/>
                </a:rPr>
                <a:t> ## $a Adultos</a:t>
              </a:r>
              <a:endParaRPr>
                <a:solidFill>
                  <a:srgbClr val="FFCC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4" name="Google Shape;914;g61e5caad7e_0_15"/>
            <p:cNvSpPr/>
            <p:nvPr/>
          </p:nvSpPr>
          <p:spPr>
            <a:xfrm>
              <a:off x="4382350" y="3555131"/>
              <a:ext cx="2170800" cy="8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g61e5caad7e_0_15"/>
          <p:cNvGrpSpPr/>
          <p:nvPr/>
        </p:nvGrpSpPr>
        <p:grpSpPr>
          <a:xfrm>
            <a:off x="3082225" y="2350400"/>
            <a:ext cx="2936196" cy="442500"/>
            <a:chOff x="1498049" y="2350462"/>
            <a:chExt cx="2351402" cy="442500"/>
          </a:xfrm>
        </p:grpSpPr>
        <p:sp>
          <p:nvSpPr>
            <p:cNvPr id="893" name="Google Shape;893;g61e5caad7e_0_15"/>
            <p:cNvSpPr txBox="1"/>
            <p:nvPr/>
          </p:nvSpPr>
          <p:spPr>
            <a:xfrm>
              <a:off x="1498049" y="2350462"/>
              <a:ext cx="2351400" cy="442500"/>
            </a:xfrm>
            <a:prstGeom prst="rect">
              <a:avLst/>
            </a:prstGeom>
            <a:solidFill>
              <a:srgbClr val="1D7E74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medios de interpretación (162)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6" name="Google Shape;916;g61e5caad7e_0_15"/>
            <p:cNvSpPr/>
            <p:nvPr/>
          </p:nvSpPr>
          <p:spPr>
            <a:xfrm>
              <a:off x="1535551" y="2350555"/>
              <a:ext cx="23139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61efbbe62a_1_2077"/>
          <p:cNvSpPr txBox="1"/>
          <p:nvPr/>
        </p:nvSpPr>
        <p:spPr>
          <a:xfrm>
            <a:off x="373800" y="237050"/>
            <a:ext cx="71421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AR" sz="28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Atributos de nombre de persona</a:t>
            </a:r>
            <a:endParaRPr sz="2800" b="1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aphicFrame>
        <p:nvGraphicFramePr>
          <p:cNvPr id="922" name="Google Shape;922;g61efbbe62a_1_2077"/>
          <p:cNvGraphicFramePr/>
          <p:nvPr>
            <p:extLst>
              <p:ext uri="{D42A27DB-BD31-4B8C-83A1-F6EECF244321}">
                <p14:modId xmlns:p14="http://schemas.microsoft.com/office/powerpoint/2010/main" val="3451862981"/>
              </p:ext>
            </p:extLst>
          </p:nvPr>
        </p:nvGraphicFramePr>
        <p:xfrm>
          <a:off x="373800" y="879950"/>
          <a:ext cx="8334200" cy="2856320"/>
        </p:xfrm>
        <a:graphic>
          <a:graphicData uri="http://schemas.openxmlformats.org/drawingml/2006/table">
            <a:tbl>
              <a:tblPr>
                <a:noFill/>
                <a:tableStyleId>{341ED351-1ECA-4BE2-B170-157B9C33E60D}</a:tableStyleId>
              </a:tblPr>
              <a:tblGrid>
                <a:gridCol w="312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b="1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Lugar asociado (370)</a:t>
                      </a:r>
                      <a:endParaRPr sz="1800" b="1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[BNMM]</a:t>
                      </a:r>
                      <a:endParaRPr sz="1800" b="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[151] Buenos Aires; Córdoba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Campo de actividad (372)</a:t>
                      </a:r>
                      <a:endParaRPr sz="1800" b="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[EM BNMM</a:t>
                      </a:r>
                      <a:r>
                        <a:rPr lang="es-AR" sz="1800" b="0" u="none" strike="noStrike" cap="none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]</a:t>
                      </a:r>
                      <a:endParaRPr sz="1800" b="0" u="none" strike="noStrike" cap="none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[150] Sociología</a:t>
                      </a:r>
                      <a:r>
                        <a:rPr lang="es-AR" sz="1800" u="none" strike="noStrike" cap="non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; </a:t>
                      </a: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Medicina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b="1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Entidad asociada (373)</a:t>
                      </a:r>
                      <a:endParaRPr sz="1800" b="1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[BNMM]</a:t>
                      </a:r>
                      <a:endParaRPr sz="1800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[110]Academia Nacional de Medicina (Argentina)</a:t>
                      </a:r>
                      <a:endParaRPr sz="1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1" u="none" strike="noStrike" cap="none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Ocupación (374)</a:t>
                      </a:r>
                      <a:endParaRPr sz="1800" b="0" u="none" strike="noStrike" cap="none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b="0" u="none" strike="noStrike" cap="none" dirty="0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</a:t>
                      </a:r>
                      <a:r>
                        <a:rPr lang="es-AR" sz="1800" b="0" u="none" strike="noStrike" cap="none" dirty="0" err="1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occ</a:t>
                      </a:r>
                      <a:r>
                        <a:rPr lang="es-AR" sz="1800" b="0" u="none" strike="noStrike" cap="none" dirty="0" smtClean="0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]</a:t>
                      </a:r>
                      <a:r>
                        <a:rPr lang="es-AR" sz="1800" dirty="0" smtClean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072</a:t>
                      </a:r>
                      <a:endParaRPr sz="1800" b="0" u="none" strike="noStrike" cap="none" dirty="0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AR" sz="1800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[150] </a:t>
                      </a:r>
                      <a:r>
                        <a:rPr lang="es-AR" sz="1800" dirty="0" smtClean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</a:t>
                      </a:r>
                      <a:r>
                        <a:rPr lang="es-AR" sz="1800" u="none" strike="noStrike" cap="none" dirty="0" smtClean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ibliotecarios </a:t>
                      </a:r>
                      <a:r>
                        <a:rPr lang="es-AR" sz="1800" u="none" strike="noStrike" cap="none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; </a:t>
                      </a:r>
                      <a:r>
                        <a:rPr lang="es-AR" sz="1800" u="none" strike="noStrike" cap="none" dirty="0" smtClean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</a:t>
                      </a:r>
                      <a:r>
                        <a:rPr lang="es-AR" sz="1800" dirty="0" smtClean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ociólogos</a:t>
                      </a:r>
                      <a:r>
                        <a:rPr lang="es-AR" sz="1800" u="none" strike="noStrike" cap="none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; </a:t>
                      </a:r>
                      <a:r>
                        <a:rPr lang="es-AR" sz="1800" u="none" strike="noStrike" cap="none" dirty="0" smtClean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Diplomáticos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b="1">
                          <a:solidFill>
                            <a:srgbClr val="FFD96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Género (375)</a:t>
                      </a:r>
                      <a:endParaRPr sz="1800" b="1">
                        <a:solidFill>
                          <a:srgbClr val="FFD96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D8D8D8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[BNMM]</a:t>
                      </a:r>
                      <a:endParaRPr sz="1800">
                        <a:solidFill>
                          <a:srgbClr val="D8D8D8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femenino; masculino</a:t>
                      </a:r>
                      <a:endParaRPr sz="1800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g61efbbe62a_1_2082"/>
          <p:cNvPicPr preferRelativeResize="0"/>
          <p:nvPr/>
        </p:nvPicPr>
        <p:blipFill rotWithShape="1">
          <a:blip r:embed="rId3">
            <a:alphaModFix/>
          </a:blip>
          <a:srcRect l="6931" t="32298" r="29829" b="14702"/>
          <a:stretch/>
        </p:blipFill>
        <p:spPr>
          <a:xfrm>
            <a:off x="110700" y="719325"/>
            <a:ext cx="8922576" cy="42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g61efbbe62a_1_2082"/>
          <p:cNvSpPr/>
          <p:nvPr/>
        </p:nvSpPr>
        <p:spPr>
          <a:xfrm>
            <a:off x="174575" y="1579825"/>
            <a:ext cx="1017300" cy="349200"/>
          </a:xfrm>
          <a:prstGeom prst="ellipse">
            <a:avLst/>
          </a:prstGeom>
          <a:noFill/>
          <a:ln w="1905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g61efbbe62a_1_2082"/>
          <p:cNvSpPr/>
          <p:nvPr/>
        </p:nvSpPr>
        <p:spPr>
          <a:xfrm>
            <a:off x="44050" y="2790825"/>
            <a:ext cx="1017300" cy="411300"/>
          </a:xfrm>
          <a:prstGeom prst="ellipse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g61efbbe62a_1_2082"/>
          <p:cNvSpPr/>
          <p:nvPr/>
        </p:nvSpPr>
        <p:spPr>
          <a:xfrm>
            <a:off x="174575" y="1852750"/>
            <a:ext cx="1356300" cy="295500"/>
          </a:xfrm>
          <a:prstGeom prst="ellipse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61efbbe62a_1_2082"/>
          <p:cNvSpPr/>
          <p:nvPr/>
        </p:nvSpPr>
        <p:spPr>
          <a:xfrm>
            <a:off x="110725" y="3538575"/>
            <a:ext cx="483600" cy="188100"/>
          </a:xfrm>
          <a:prstGeom prst="ellipse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g61efbbe62a_1_2082"/>
          <p:cNvSpPr txBox="1"/>
          <p:nvPr/>
        </p:nvSpPr>
        <p:spPr>
          <a:xfrm>
            <a:off x="3306174" y="1097425"/>
            <a:ext cx="3197367" cy="482400"/>
          </a:xfrm>
          <a:prstGeom prst="rect">
            <a:avLst/>
          </a:prstGeom>
          <a:solidFill>
            <a:srgbClr val="76A5AF"/>
          </a:solidFill>
          <a:ln w="28575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NOMBRE GEOGRÁFICO</a:t>
            </a:r>
            <a:endParaRPr sz="1800" b="1" dirty="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3" name="Google Shape;933;g61efbbe62a_1_2082"/>
          <p:cNvSpPr txBox="1"/>
          <p:nvPr/>
        </p:nvSpPr>
        <p:spPr>
          <a:xfrm>
            <a:off x="3306175" y="2060550"/>
            <a:ext cx="1415700" cy="482400"/>
          </a:xfrm>
          <a:prstGeom prst="rect">
            <a:avLst/>
          </a:prstGeom>
          <a:solidFill>
            <a:srgbClr val="76A5AF"/>
          </a:solidFill>
          <a:ln w="28575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EM BNMM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4" name="Google Shape;934;g61efbbe62a_1_2082"/>
          <p:cNvSpPr txBox="1"/>
          <p:nvPr/>
        </p:nvSpPr>
        <p:spPr>
          <a:xfrm>
            <a:off x="110700" y="134300"/>
            <a:ext cx="5600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Atributos en nombre de persona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g6199a3a296_0_0"/>
          <p:cNvPicPr preferRelativeResize="0"/>
          <p:nvPr/>
        </p:nvPicPr>
        <p:blipFill rotWithShape="1">
          <a:blip r:embed="rId3">
            <a:alphaModFix/>
          </a:blip>
          <a:srcRect l="6679" t="19607" r="29529" b="33763"/>
          <a:stretch/>
        </p:blipFill>
        <p:spPr>
          <a:xfrm>
            <a:off x="114775" y="1181775"/>
            <a:ext cx="8914450" cy="36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g6199a3a296_0_0"/>
          <p:cNvSpPr/>
          <p:nvPr/>
        </p:nvSpPr>
        <p:spPr>
          <a:xfrm>
            <a:off x="114775" y="2571750"/>
            <a:ext cx="1604100" cy="282300"/>
          </a:xfrm>
          <a:prstGeom prst="ellipse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g6199a3a296_0_0"/>
          <p:cNvSpPr/>
          <p:nvPr/>
        </p:nvSpPr>
        <p:spPr>
          <a:xfrm>
            <a:off x="114775" y="2854175"/>
            <a:ext cx="1872900" cy="227400"/>
          </a:xfrm>
          <a:prstGeom prst="ellipse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g6199a3a296_0_0"/>
          <p:cNvSpPr txBox="1"/>
          <p:nvPr/>
        </p:nvSpPr>
        <p:spPr>
          <a:xfrm>
            <a:off x="114775" y="389650"/>
            <a:ext cx="5600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Registro de autoridad de tema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3" name="Google Shape;943;g6199a3a296_0_0"/>
          <p:cNvSpPr txBox="1"/>
          <p:nvPr/>
        </p:nvSpPr>
        <p:spPr>
          <a:xfrm>
            <a:off x="3047500" y="2471700"/>
            <a:ext cx="2356500" cy="482400"/>
          </a:xfrm>
          <a:prstGeom prst="rect">
            <a:avLst/>
          </a:prstGeom>
          <a:solidFill>
            <a:srgbClr val="76A5AF"/>
          </a:solidFill>
          <a:ln w="28575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Codificación en 072</a:t>
            </a:r>
            <a:endParaRPr sz="1800" b="1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1efbbe62a_0_10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Buenos Aires</a:t>
            </a: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-- Mapas catastrales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Dinosaurios</a:t>
            </a:r>
            <a:r>
              <a:rPr lang="es-AR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-- Diccionarios infantiles 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6" name="Google Shape;566;g61efbbe62a_0_10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61b8e0ef12_1_0"/>
          <p:cNvSpPr txBox="1">
            <a:spLocks noGrp="1"/>
          </p:cNvSpPr>
          <p:nvPr>
            <p:ph type="ctrTitle"/>
          </p:nvPr>
        </p:nvSpPr>
        <p:spPr>
          <a:xfrm>
            <a:off x="364550" y="161750"/>
            <a:ext cx="3245100" cy="8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rgbClr val="FFD966"/>
                </a:solidFill>
              </a:rPr>
              <a:t>Conclusiones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949" name="Google Shape;949;g61b8e0ef12_1_0"/>
          <p:cNvSpPr txBox="1"/>
          <p:nvPr/>
        </p:nvSpPr>
        <p:spPr>
          <a:xfrm>
            <a:off x="364550" y="656275"/>
            <a:ext cx="83388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Como Biblioteca Nacional nos comprometemos a: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estar atentos y explorar los desarrollos que surjan a nivel global y que mejoran la recuperación y visualización de la información;</a:t>
            </a:r>
            <a:endParaRPr sz="2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mantener actualizado nuestro vocabulario EM;</a:t>
            </a:r>
            <a:endParaRPr sz="2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seguir con el desarrollo de otros vocabularios: medios de interpretación (ya implementado), género/forma (ya implementado) grupos demográficos (iniciando la implementación en autoridades).</a:t>
            </a:r>
            <a:endParaRPr sz="2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8"/>
          <p:cNvSpPr txBox="1"/>
          <p:nvPr/>
        </p:nvSpPr>
        <p:spPr>
          <a:xfrm>
            <a:off x="381232" y="3068734"/>
            <a:ext cx="68364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2400" b="1" i="0" u="none" strike="noStrike" cap="none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Claudia Beati</a:t>
            </a:r>
            <a:r>
              <a:rPr lang="es-AR" sz="2400" b="0" i="0" u="none" strike="noStrike" cap="none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 │ </a:t>
            </a:r>
            <a:r>
              <a:rPr lang="es-AR" sz="2400" b="1" i="0" u="none" strike="noStrike" cap="none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Ignacio Zeballos</a:t>
            </a:r>
            <a:endParaRPr sz="2400" b="1" i="0" u="none" strike="noStrike" cap="none"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0" i="0" u="none" strike="noStrike" cap="none">
                <a:solidFill>
                  <a:srgbClr val="D8D8D8"/>
                </a:solidFill>
                <a:latin typeface="Nunito"/>
                <a:ea typeface="Nunito"/>
                <a:cs typeface="Nunito"/>
                <a:sym typeface="Nunito"/>
              </a:rPr>
              <a:t>claudia.beati@bn.gov.ar │ ignacio.zeballos@bn.gov.ar</a:t>
            </a:r>
            <a:endParaRPr sz="1600" b="0" i="0" u="none" strike="noStrike" cap="none">
              <a:solidFill>
                <a:srgbClr val="D8D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55" name="Google Shape;9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99" y="1684700"/>
            <a:ext cx="2332500" cy="12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09" y="3844784"/>
            <a:ext cx="615888" cy="61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61efbbe62a_0_17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 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2" name="Google Shape;572;g61efbbe62a_0_17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73" name="Google Shape;573;g61efbbe62a_0_17"/>
          <p:cNvSpPr/>
          <p:nvPr/>
        </p:nvSpPr>
        <p:spPr>
          <a:xfrm>
            <a:off x="209775" y="1438925"/>
            <a:ext cx="6741600" cy="7611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g61efbbe62a_0_17"/>
          <p:cNvSpPr txBox="1"/>
          <p:nvPr/>
        </p:nvSpPr>
        <p:spPr>
          <a:xfrm>
            <a:off x="5298925" y="2199925"/>
            <a:ext cx="2649600" cy="4824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GÉNERO/FORMA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75" name="Google Shape;575;g61efbbe62a_0_17"/>
          <p:cNvCxnSpPr>
            <a:stCxn id="573" idx="4"/>
            <a:endCxn id="574" idx="1"/>
          </p:cNvCxnSpPr>
          <p:nvPr/>
        </p:nvCxnSpPr>
        <p:spPr>
          <a:xfrm rot="-5400000" flipH="1">
            <a:off x="4319175" y="1461425"/>
            <a:ext cx="241200" cy="1718400"/>
          </a:xfrm>
          <a:prstGeom prst="curvedConnector2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1efbbe62a_0_25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1" name="Google Shape;581;g61efbbe62a_0_25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82" name="Google Shape;582;g61efbbe62a_0_25"/>
          <p:cNvSpPr/>
          <p:nvPr/>
        </p:nvSpPr>
        <p:spPr>
          <a:xfrm>
            <a:off x="334775" y="1945825"/>
            <a:ext cx="14346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61efbbe62a_0_25"/>
          <p:cNvSpPr txBox="1"/>
          <p:nvPr/>
        </p:nvSpPr>
        <p:spPr>
          <a:xfrm>
            <a:off x="3701575" y="2267300"/>
            <a:ext cx="2649600" cy="4824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GÉNERO/FORMA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84" name="Google Shape;584;g61efbbe62a_0_25"/>
          <p:cNvCxnSpPr>
            <a:stCxn id="583" idx="2"/>
            <a:endCxn id="582" idx="6"/>
          </p:cNvCxnSpPr>
          <p:nvPr/>
        </p:nvCxnSpPr>
        <p:spPr>
          <a:xfrm rot="5400000" flipH="1">
            <a:off x="3156625" y="879950"/>
            <a:ext cx="482400" cy="3257100"/>
          </a:xfrm>
          <a:prstGeom prst="curvedConnector4">
            <a:avLst>
              <a:gd name="adj1" fmla="val -49363"/>
              <a:gd name="adj2" fmla="val 80318"/>
            </a:avLst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61efbbe62a_0_35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0" name="Google Shape;590;g61efbbe62a_0_35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91" name="Google Shape;591;g61efbbe62a_0_35"/>
          <p:cNvSpPr/>
          <p:nvPr/>
        </p:nvSpPr>
        <p:spPr>
          <a:xfrm>
            <a:off x="1702550" y="1984075"/>
            <a:ext cx="18843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g61efbbe62a_0_35"/>
          <p:cNvSpPr txBox="1"/>
          <p:nvPr/>
        </p:nvSpPr>
        <p:spPr>
          <a:xfrm>
            <a:off x="4237200" y="1883050"/>
            <a:ext cx="3606000" cy="4824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GRUPO DEMOGRÁFICO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93" name="Google Shape;593;g61efbbe62a_0_35"/>
          <p:cNvCxnSpPr>
            <a:stCxn id="592" idx="2"/>
            <a:endCxn id="591" idx="6"/>
          </p:cNvCxnSpPr>
          <p:nvPr/>
        </p:nvCxnSpPr>
        <p:spPr>
          <a:xfrm rot="5400000" flipH="1">
            <a:off x="4783500" y="1108750"/>
            <a:ext cx="60000" cy="2453400"/>
          </a:xfrm>
          <a:prstGeom prst="curvedConnector4">
            <a:avLst>
              <a:gd name="adj1" fmla="val -396875"/>
              <a:gd name="adj2" fmla="val 86744"/>
            </a:avLst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1efbbe62a_0_43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9" name="Google Shape;599;g61efbbe62a_0_43"/>
          <p:cNvSpPr txBox="1"/>
          <p:nvPr/>
        </p:nvSpPr>
        <p:spPr>
          <a:xfrm>
            <a:off x="434696" y="472946"/>
            <a:ext cx="6516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00" name="Google Shape;600;g61efbbe62a_0_43"/>
          <p:cNvSpPr/>
          <p:nvPr/>
        </p:nvSpPr>
        <p:spPr>
          <a:xfrm>
            <a:off x="334850" y="2424050"/>
            <a:ext cx="20754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61efbbe62a_0_43"/>
          <p:cNvSpPr txBox="1"/>
          <p:nvPr/>
        </p:nvSpPr>
        <p:spPr>
          <a:xfrm>
            <a:off x="3538950" y="1941650"/>
            <a:ext cx="2649600" cy="4824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GÉNERO/FORMA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02" name="Google Shape;602;g61efbbe62a_0_43"/>
          <p:cNvCxnSpPr>
            <a:stCxn id="601" idx="2"/>
            <a:endCxn id="600" idx="6"/>
          </p:cNvCxnSpPr>
          <p:nvPr/>
        </p:nvCxnSpPr>
        <p:spPr>
          <a:xfrm rot="5400000">
            <a:off x="3476250" y="1358150"/>
            <a:ext cx="321600" cy="2453400"/>
          </a:xfrm>
          <a:prstGeom prst="curvedConnector2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61efbbe62a_0_59"/>
          <p:cNvSpPr txBox="1"/>
          <p:nvPr/>
        </p:nvSpPr>
        <p:spPr>
          <a:xfrm>
            <a:off x="434696" y="1500438"/>
            <a:ext cx="7244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Películas cinematográficas cómicas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Poesía uruguaya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Concierto (Piano)</a:t>
            </a:r>
            <a:endParaRPr sz="30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Novela juvenil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Buenos Aires -- Mapas catastrales</a:t>
            </a:r>
            <a:endParaRPr sz="3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3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Dinosaurios -- Diccionarios infantiles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8" name="Google Shape;608;g61efbbe62a_0_59"/>
          <p:cNvSpPr txBox="1"/>
          <p:nvPr/>
        </p:nvSpPr>
        <p:spPr>
          <a:xfrm>
            <a:off x="434700" y="472952"/>
            <a:ext cx="65166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¿Acceso tem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á</a:t>
            </a:r>
            <a:r>
              <a:rPr lang="es-AR" sz="5400" b="1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es-AR" sz="5400" b="1" i="0" u="none" strike="noStrike" cap="none">
                <a:solidFill>
                  <a:srgbClr val="FFCC66"/>
                </a:solidFill>
                <a:latin typeface="Maven Pro"/>
                <a:ea typeface="Maven Pro"/>
                <a:cs typeface="Maven Pro"/>
                <a:sym typeface="Maven Pro"/>
              </a:rPr>
              <a:t>ico?</a:t>
            </a:r>
            <a:endParaRPr sz="5400" b="1" i="0" u="none" strike="noStrike" cap="none">
              <a:solidFill>
                <a:srgbClr val="FFCC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09" name="Google Shape;609;g61efbbe62a_0_59"/>
          <p:cNvSpPr/>
          <p:nvPr/>
        </p:nvSpPr>
        <p:spPr>
          <a:xfrm>
            <a:off x="2190350" y="2424050"/>
            <a:ext cx="1606800" cy="6429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g61efbbe62a_0_59"/>
          <p:cNvSpPr txBox="1"/>
          <p:nvPr/>
        </p:nvSpPr>
        <p:spPr>
          <a:xfrm>
            <a:off x="3538950" y="1941650"/>
            <a:ext cx="4332900" cy="4824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MEDIO de INTERPRETACIÓN</a:t>
            </a:r>
            <a:endParaRPr sz="2400"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11" name="Google Shape;611;g61efbbe62a_0_59"/>
          <p:cNvCxnSpPr>
            <a:stCxn id="610" idx="2"/>
            <a:endCxn id="609" idx="6"/>
          </p:cNvCxnSpPr>
          <p:nvPr/>
        </p:nvCxnSpPr>
        <p:spPr>
          <a:xfrm rot="5400000">
            <a:off x="4590450" y="1630700"/>
            <a:ext cx="321600" cy="1908300"/>
          </a:xfrm>
          <a:prstGeom prst="curvedConnector2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1233</Words>
  <Application>Microsoft Office PowerPoint</Application>
  <PresentationFormat>Presentación en pantalla (16:9)</PresentationFormat>
  <Paragraphs>312</Paragraphs>
  <Slides>41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Roboto</vt:lpstr>
      <vt:lpstr>Arial</vt:lpstr>
      <vt:lpstr>Nunito</vt:lpstr>
      <vt:lpstr>Roboto Medium</vt:lpstr>
      <vt:lpstr>Roboto Thin</vt:lpstr>
      <vt:lpstr>Maven Pro</vt:lpstr>
      <vt:lpstr>Consolas</vt:lpstr>
      <vt:lpstr>Momentum</vt:lpstr>
      <vt:lpstr>Momentum</vt:lpstr>
      <vt:lpstr>Términos de grupo demográfico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Control de autoridades</vt:lpstr>
      <vt:lpstr>Base de autoridades BNMM </vt:lpstr>
      <vt:lpstr>Presentación de PowerPoint</vt:lpstr>
      <vt:lpstr>Tareas en la lista</vt:lpstr>
      <vt:lpstr>Presentación de PowerPoint</vt:lpstr>
      <vt:lpstr>Presentación de PowerPoint</vt:lpstr>
      <vt:lpstr>Presentación de PowerPoint</vt:lpstr>
      <vt:lpstr>Vocabularios BNMM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Términos de grupo demográfico </dc:title>
  <cp:lastModifiedBy>Ignacio Zeballos</cp:lastModifiedBy>
  <cp:revision>2</cp:revision>
  <dcterms:modified xsi:type="dcterms:W3CDTF">2019-10-01T18:07:13Z</dcterms:modified>
</cp:coreProperties>
</file>